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slideLayouts/slideLayout11.xml" ContentType="application/vnd.openxmlformats-officedocument.presentationml.slideLayout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90.xml" ContentType="application/vnd.openxmlformats-officedocument.theme+xml"/>
  <Override PartName="/ppt/theme/theme91.xml" ContentType="application/vnd.openxmlformats-officedocument.theme+xml"/>
  <Override PartName="/ppt/theme/theme92.xml" ContentType="application/vnd.openxmlformats-officedocument.theme+xml"/>
  <Override PartName="/ppt/theme/theme93.xml" ContentType="application/vnd.openxmlformats-officedocument.theme+xml"/>
  <Override PartName="/ppt/theme/theme94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99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slideLayouts/slideLayout12.xml" ContentType="application/vnd.openxmlformats-officedocument.presentationml.slideLayout+xml"/>
  <Override PartName="/ppt/theme/theme102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107.xml" ContentType="application/vnd.openxmlformats-officedocument.theme+xml"/>
  <Override PartName="/ppt/theme/theme108.xml" ContentType="application/vnd.openxmlformats-officedocument.theme+xml"/>
  <Override PartName="/ppt/theme/theme109.xml" ContentType="application/vnd.openxmlformats-officedocument.theme+xml"/>
  <Override PartName="/ppt/theme/theme110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11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2.xml" ContentType="application/vnd.openxmlformats-officedocument.theme+xml"/>
  <Override PartName="/ppt/slideLayouts/slideLayout19.xml" ContentType="application/vnd.openxmlformats-officedocument.presentationml.slideLayout+xml"/>
  <Override PartName="/ppt/theme/theme113.xml" ContentType="application/vnd.openxmlformats-officedocument.theme+xml"/>
  <Override PartName="/ppt/theme/theme114.xml" ContentType="application/vnd.openxmlformats-officedocument.theme+xml"/>
  <Override PartName="/ppt/theme/theme1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16.xml" ContentType="application/vnd.openxmlformats-officedocument.theme+xml"/>
  <Override PartName="/ppt/theme/theme11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18.xml" ContentType="application/vnd.openxmlformats-officedocument.theme+xml"/>
  <Override PartName="/ppt/slideLayouts/slideLayout25.xml" ContentType="application/vnd.openxmlformats-officedocument.presentationml.slideLayout+xml"/>
  <Override PartName="/ppt/theme/theme119.xml" ContentType="application/vnd.openxmlformats-officedocument.theme+xml"/>
  <Override PartName="/ppt/slideLayouts/slideLayout26.xml" ContentType="application/vnd.openxmlformats-officedocument.presentationml.slideLayout+xml"/>
  <Override PartName="/ppt/theme/theme120.xml" ContentType="application/vnd.openxmlformats-officedocument.theme+xml"/>
  <Override PartName="/ppt/slideLayouts/slideLayout27.xml" ContentType="application/vnd.openxmlformats-officedocument.presentationml.slideLayout+xml"/>
  <Override PartName="/ppt/theme/theme121.xml" ContentType="application/vnd.openxmlformats-officedocument.theme+xml"/>
  <Override PartName="/ppt/theme/theme122.xml" ContentType="application/vnd.openxmlformats-officedocument.theme+xml"/>
  <Override PartName="/ppt/slideLayouts/slideLayout28.xml" ContentType="application/vnd.openxmlformats-officedocument.presentationml.slideLayout+xml"/>
  <Override PartName="/ppt/theme/theme123.xml" ContentType="application/vnd.openxmlformats-officedocument.theme+xml"/>
  <Override PartName="/ppt/slideLayouts/slideLayout29.xml" ContentType="application/vnd.openxmlformats-officedocument.presentationml.slideLayout+xml"/>
  <Override PartName="/ppt/theme/theme124.xml" ContentType="application/vnd.openxmlformats-officedocument.theme+xml"/>
  <Override PartName="/ppt/slideLayouts/slideLayout30.xml" ContentType="application/vnd.openxmlformats-officedocument.presentationml.slideLayout+xml"/>
  <Override PartName="/ppt/theme/theme125.xml" ContentType="application/vnd.openxmlformats-officedocument.theme+xml"/>
  <Override PartName="/ppt/slideLayouts/slideLayout31.xml" ContentType="application/vnd.openxmlformats-officedocument.presentationml.slideLayout+xml"/>
  <Override PartName="/ppt/theme/theme126.xml" ContentType="application/vnd.openxmlformats-officedocument.theme+xml"/>
  <Override PartName="/ppt/slideLayouts/slideLayout32.xml" ContentType="application/vnd.openxmlformats-officedocument.presentationml.slideLayout+xml"/>
  <Override PartName="/ppt/theme/theme127.xml" ContentType="application/vnd.openxmlformats-officedocument.theme+xml"/>
  <Override PartName="/ppt/theme/theme128.xml" ContentType="application/vnd.openxmlformats-officedocument.theme+xml"/>
  <Override PartName="/ppt/slideLayouts/slideLayout33.xml" ContentType="application/vnd.openxmlformats-officedocument.presentationml.slideLayout+xml"/>
  <Override PartName="/ppt/theme/theme129.xml" ContentType="application/vnd.openxmlformats-officedocument.theme+xml"/>
  <Override PartName="/ppt/theme/theme130.xml" ContentType="application/vnd.openxmlformats-officedocument.theme+xml"/>
  <Override PartName="/ppt/theme/theme1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401" r:id="rId2"/>
    <p:sldMasterId id="2147484411" r:id="rId3"/>
    <p:sldMasterId id="2147484413" r:id="rId4"/>
    <p:sldMasterId id="2147484416" r:id="rId5"/>
    <p:sldMasterId id="2147484418" r:id="rId6"/>
    <p:sldMasterId id="2147484420" r:id="rId7"/>
    <p:sldMasterId id="2147484422" r:id="rId8"/>
    <p:sldMasterId id="2147484424" r:id="rId9"/>
    <p:sldMasterId id="2147484426" r:id="rId10"/>
    <p:sldMasterId id="2147484428" r:id="rId11"/>
    <p:sldMasterId id="2147484430" r:id="rId12"/>
    <p:sldMasterId id="2147484432" r:id="rId13"/>
    <p:sldMasterId id="2147484434" r:id="rId14"/>
    <p:sldMasterId id="2147484436" r:id="rId15"/>
    <p:sldMasterId id="2147484438" r:id="rId16"/>
    <p:sldMasterId id="2147484440" r:id="rId17"/>
    <p:sldMasterId id="2147484442" r:id="rId18"/>
    <p:sldMasterId id="2147484444" r:id="rId19"/>
    <p:sldMasterId id="2147484446" r:id="rId20"/>
    <p:sldMasterId id="2147484448" r:id="rId21"/>
    <p:sldMasterId id="2147484450" r:id="rId22"/>
    <p:sldMasterId id="2147484452" r:id="rId23"/>
    <p:sldMasterId id="2147484454" r:id="rId24"/>
    <p:sldMasterId id="2147484456" r:id="rId25"/>
    <p:sldMasterId id="2147484458" r:id="rId26"/>
    <p:sldMasterId id="2147484460" r:id="rId27"/>
    <p:sldMasterId id="2147484462" r:id="rId28"/>
    <p:sldMasterId id="2147484464" r:id="rId29"/>
    <p:sldMasterId id="2147484466" r:id="rId30"/>
    <p:sldMasterId id="2147484468" r:id="rId31"/>
    <p:sldMasterId id="2147484470" r:id="rId32"/>
    <p:sldMasterId id="2147484473" r:id="rId33"/>
    <p:sldMasterId id="2147484475" r:id="rId34"/>
    <p:sldMasterId id="2147484477" r:id="rId35"/>
    <p:sldMasterId id="2147484479" r:id="rId36"/>
    <p:sldMasterId id="2147484481" r:id="rId37"/>
    <p:sldMasterId id="2147484488" r:id="rId38"/>
    <p:sldMasterId id="2147484496" r:id="rId39"/>
    <p:sldMasterId id="2147484513" r:id="rId40"/>
    <p:sldMasterId id="2147484536" r:id="rId41"/>
    <p:sldMasterId id="2147484538" r:id="rId42"/>
    <p:sldMasterId id="2147484540" r:id="rId43"/>
    <p:sldMasterId id="2147484553" r:id="rId44"/>
    <p:sldMasterId id="2147484555" r:id="rId45"/>
    <p:sldMasterId id="2147484557" r:id="rId46"/>
    <p:sldMasterId id="2147484561" r:id="rId47"/>
    <p:sldMasterId id="2147484579" r:id="rId48"/>
    <p:sldMasterId id="2147484580" r:id="rId49"/>
    <p:sldMasterId id="2147484582" r:id="rId50"/>
    <p:sldMasterId id="2147484584" r:id="rId51"/>
    <p:sldMasterId id="2147484586" r:id="rId52"/>
    <p:sldMasterId id="2147484588" r:id="rId53"/>
    <p:sldMasterId id="2147484590" r:id="rId54"/>
    <p:sldMasterId id="2147484592" r:id="rId55"/>
    <p:sldMasterId id="2147484594" r:id="rId56"/>
    <p:sldMasterId id="2147484596" r:id="rId57"/>
    <p:sldMasterId id="2147484598" r:id="rId58"/>
    <p:sldMasterId id="2147484600" r:id="rId59"/>
    <p:sldMasterId id="2147484602" r:id="rId60"/>
    <p:sldMasterId id="2147484604" r:id="rId61"/>
    <p:sldMasterId id="2147484606" r:id="rId62"/>
    <p:sldMasterId id="2147484608" r:id="rId63"/>
    <p:sldMasterId id="2147484610" r:id="rId64"/>
    <p:sldMasterId id="2147484612" r:id="rId65"/>
    <p:sldMasterId id="2147484614" r:id="rId66"/>
    <p:sldMasterId id="2147484616" r:id="rId67"/>
    <p:sldMasterId id="2147484618" r:id="rId68"/>
    <p:sldMasterId id="2147484620" r:id="rId69"/>
    <p:sldMasterId id="2147484622" r:id="rId70"/>
    <p:sldMasterId id="2147484624" r:id="rId71"/>
    <p:sldMasterId id="2147484626" r:id="rId72"/>
    <p:sldMasterId id="2147484628" r:id="rId73"/>
    <p:sldMasterId id="2147484630" r:id="rId74"/>
    <p:sldMasterId id="2147484632" r:id="rId75"/>
    <p:sldMasterId id="2147484634" r:id="rId76"/>
    <p:sldMasterId id="2147484636" r:id="rId77"/>
    <p:sldMasterId id="2147484638" r:id="rId78"/>
    <p:sldMasterId id="2147484640" r:id="rId79"/>
    <p:sldMasterId id="2147484642" r:id="rId80"/>
    <p:sldMasterId id="2147484644" r:id="rId81"/>
    <p:sldMasterId id="2147484646" r:id="rId82"/>
    <p:sldMasterId id="2147484648" r:id="rId83"/>
    <p:sldMasterId id="2147484650" r:id="rId84"/>
    <p:sldMasterId id="2147484652" r:id="rId85"/>
    <p:sldMasterId id="2147484654" r:id="rId86"/>
    <p:sldMasterId id="2147484656" r:id="rId87"/>
    <p:sldMasterId id="2147484658" r:id="rId88"/>
    <p:sldMasterId id="2147484660" r:id="rId89"/>
    <p:sldMasterId id="2147484662" r:id="rId90"/>
    <p:sldMasterId id="2147484664" r:id="rId91"/>
    <p:sldMasterId id="2147484666" r:id="rId92"/>
    <p:sldMasterId id="2147484668" r:id="rId93"/>
    <p:sldMasterId id="2147484670" r:id="rId94"/>
    <p:sldMasterId id="2147484672" r:id="rId95"/>
    <p:sldMasterId id="2147484674" r:id="rId96"/>
    <p:sldMasterId id="2147484676" r:id="rId97"/>
    <p:sldMasterId id="2147484678" r:id="rId98"/>
    <p:sldMasterId id="2147484680" r:id="rId99"/>
    <p:sldMasterId id="2147484682" r:id="rId100"/>
    <p:sldMasterId id="2147484684" r:id="rId101"/>
    <p:sldMasterId id="2147484686" r:id="rId102"/>
    <p:sldMasterId id="2147484688" r:id="rId103"/>
    <p:sldMasterId id="2147484690" r:id="rId104"/>
    <p:sldMasterId id="2147484693" r:id="rId105"/>
    <p:sldMasterId id="2147484707" r:id="rId106"/>
    <p:sldMasterId id="2147484709" r:id="rId107"/>
    <p:sldMasterId id="2147484763" r:id="rId108"/>
    <p:sldMasterId id="2147484768" r:id="rId109"/>
    <p:sldMasterId id="2147484837" r:id="rId110"/>
    <p:sldMasterId id="2147484842" r:id="rId111"/>
    <p:sldMasterId id="2147484850" r:id="rId112"/>
    <p:sldMasterId id="2147484858" r:id="rId113"/>
    <p:sldMasterId id="2147484871" r:id="rId114"/>
    <p:sldMasterId id="2147484873" r:id="rId115"/>
    <p:sldMasterId id="2147484877" r:id="rId116"/>
    <p:sldMasterId id="2147484883" r:id="rId117"/>
    <p:sldMasterId id="2147484889" r:id="rId118"/>
    <p:sldMasterId id="2147484895" r:id="rId119"/>
    <p:sldMasterId id="2147484897" r:id="rId120"/>
    <p:sldMasterId id="2147484899" r:id="rId121"/>
    <p:sldMasterId id="2147484904" r:id="rId122"/>
    <p:sldMasterId id="2147484909" r:id="rId123"/>
    <p:sldMasterId id="2147484913" r:id="rId124"/>
    <p:sldMasterId id="2147484917" r:id="rId125"/>
    <p:sldMasterId id="2147484919" r:id="rId126"/>
    <p:sldMasterId id="2147484921" r:id="rId127"/>
    <p:sldMasterId id="2147484924" r:id="rId128"/>
    <p:sldMasterId id="2147484937" r:id="rId129"/>
  </p:sldMasterIdLst>
  <p:notesMasterIdLst>
    <p:notesMasterId r:id="rId189"/>
  </p:notesMasterIdLst>
  <p:handoutMasterIdLst>
    <p:handoutMasterId r:id="rId190"/>
  </p:handoutMasterIdLst>
  <p:sldIdLst>
    <p:sldId id="1729" r:id="rId130"/>
    <p:sldId id="1690" r:id="rId131"/>
    <p:sldId id="1736" r:id="rId132"/>
    <p:sldId id="1737" r:id="rId133"/>
    <p:sldId id="1738" r:id="rId134"/>
    <p:sldId id="1739" r:id="rId135"/>
    <p:sldId id="1740" r:id="rId136"/>
    <p:sldId id="1741" r:id="rId137"/>
    <p:sldId id="1742" r:id="rId138"/>
    <p:sldId id="1743" r:id="rId139"/>
    <p:sldId id="1744" r:id="rId140"/>
    <p:sldId id="1715" r:id="rId141"/>
    <p:sldId id="1716" r:id="rId142"/>
    <p:sldId id="1717" r:id="rId143"/>
    <p:sldId id="1745" r:id="rId144"/>
    <p:sldId id="1746" r:id="rId145"/>
    <p:sldId id="1747" r:id="rId146"/>
    <p:sldId id="1748" r:id="rId147"/>
    <p:sldId id="1749" r:id="rId148"/>
    <p:sldId id="1752" r:id="rId149"/>
    <p:sldId id="1750" r:id="rId150"/>
    <p:sldId id="1751" r:id="rId151"/>
    <p:sldId id="1718" r:id="rId152"/>
    <p:sldId id="1720" r:id="rId153"/>
    <p:sldId id="1757" r:id="rId154"/>
    <p:sldId id="1719" r:id="rId155"/>
    <p:sldId id="1731" r:id="rId156"/>
    <p:sldId id="1732" r:id="rId157"/>
    <p:sldId id="1733" r:id="rId158"/>
    <p:sldId id="1734" r:id="rId159"/>
    <p:sldId id="1755" r:id="rId160"/>
    <p:sldId id="1761" r:id="rId161"/>
    <p:sldId id="1727" r:id="rId162"/>
    <p:sldId id="1758" r:id="rId163"/>
    <p:sldId id="1756" r:id="rId164"/>
    <p:sldId id="1721" r:id="rId165"/>
    <p:sldId id="1724" r:id="rId166"/>
    <p:sldId id="1725" r:id="rId167"/>
    <p:sldId id="1735" r:id="rId168"/>
    <p:sldId id="1691" r:id="rId169"/>
    <p:sldId id="1686" r:id="rId170"/>
    <p:sldId id="1753" r:id="rId171"/>
    <p:sldId id="1692" r:id="rId172"/>
    <p:sldId id="1618" r:id="rId173"/>
    <p:sldId id="1619" r:id="rId174"/>
    <p:sldId id="1620" r:id="rId175"/>
    <p:sldId id="1701" r:id="rId176"/>
    <p:sldId id="1702" r:id="rId177"/>
    <p:sldId id="1703" r:id="rId178"/>
    <p:sldId id="1706" r:id="rId179"/>
    <p:sldId id="1704" r:id="rId180"/>
    <p:sldId id="1699" r:id="rId181"/>
    <p:sldId id="1611" r:id="rId182"/>
    <p:sldId id="1754" r:id="rId183"/>
    <p:sldId id="1697" r:id="rId184"/>
    <p:sldId id="1630" r:id="rId185"/>
    <p:sldId id="1726" r:id="rId186"/>
    <p:sldId id="1759" r:id="rId187"/>
    <p:sldId id="1760" r:id="rId188"/>
  </p:sldIdLst>
  <p:sldSz cx="9144000" cy="6858000" type="screen4x3"/>
  <p:notesSz cx="6858000" cy="91995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">
          <p15:clr>
            <a:srgbClr val="A4A3A4"/>
          </p15:clr>
        </p15:guide>
        <p15:guide id="2" pos="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00"/>
    <a:srgbClr val="0000CC"/>
    <a:srgbClr val="66FF66"/>
    <a:srgbClr val="FF7C80"/>
    <a:srgbClr val="CCFFFF"/>
    <a:srgbClr val="00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0" autoAdjust="0"/>
    <p:restoredTop sz="84859" autoAdjust="0"/>
  </p:normalViewPr>
  <p:slideViewPr>
    <p:cSldViewPr snapToGrid="0">
      <p:cViewPr>
        <p:scale>
          <a:sx n="87" d="100"/>
          <a:sy n="87" d="100"/>
        </p:scale>
        <p:origin x="816" y="30"/>
      </p:cViewPr>
      <p:guideLst>
        <p:guide orient="horz" pos="432"/>
        <p:guide pos="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" Target="slides/slide4.xml"/><Relationship Id="rId138" Type="http://schemas.openxmlformats.org/officeDocument/2006/relationships/slide" Target="slides/slide9.xml"/><Relationship Id="rId154" Type="http://schemas.openxmlformats.org/officeDocument/2006/relationships/slide" Target="slides/slide25.xml"/><Relationship Id="rId159" Type="http://schemas.openxmlformats.org/officeDocument/2006/relationships/slide" Target="slides/slide30.xml"/><Relationship Id="rId175" Type="http://schemas.openxmlformats.org/officeDocument/2006/relationships/slide" Target="slides/slide46.xml"/><Relationship Id="rId170" Type="http://schemas.openxmlformats.org/officeDocument/2006/relationships/slide" Target="slides/slide41.xml"/><Relationship Id="rId191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28" Type="http://schemas.openxmlformats.org/officeDocument/2006/relationships/slideMaster" Target="slideMasters/slideMaster128.xml"/><Relationship Id="rId144" Type="http://schemas.openxmlformats.org/officeDocument/2006/relationships/slide" Target="slides/slide15.xml"/><Relationship Id="rId149" Type="http://schemas.openxmlformats.org/officeDocument/2006/relationships/slide" Target="slides/slide20.xml"/><Relationship Id="rId5" Type="http://schemas.openxmlformats.org/officeDocument/2006/relationships/slideMaster" Target="slideMasters/slideMaster5.xml"/><Relationship Id="rId90" Type="http://schemas.openxmlformats.org/officeDocument/2006/relationships/slideMaster" Target="slideMasters/slideMaster90.xml"/><Relationship Id="rId95" Type="http://schemas.openxmlformats.org/officeDocument/2006/relationships/slideMaster" Target="slideMasters/slideMaster95.xml"/><Relationship Id="rId160" Type="http://schemas.openxmlformats.org/officeDocument/2006/relationships/slide" Target="slides/slide31.xml"/><Relationship Id="rId165" Type="http://schemas.openxmlformats.org/officeDocument/2006/relationships/slide" Target="slides/slide36.xml"/><Relationship Id="rId181" Type="http://schemas.openxmlformats.org/officeDocument/2006/relationships/slide" Target="slides/slide52.xml"/><Relationship Id="rId186" Type="http://schemas.openxmlformats.org/officeDocument/2006/relationships/slide" Target="slides/slide57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" Target="slides/slide5.xml"/><Relationship Id="rId139" Type="http://schemas.openxmlformats.org/officeDocument/2006/relationships/slide" Target="slides/slide10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slide" Target="slides/slide21.xml"/><Relationship Id="rId155" Type="http://schemas.openxmlformats.org/officeDocument/2006/relationships/slide" Target="slides/slide26.xml"/><Relationship Id="rId171" Type="http://schemas.openxmlformats.org/officeDocument/2006/relationships/slide" Target="slides/slide42.xml"/><Relationship Id="rId176" Type="http://schemas.openxmlformats.org/officeDocument/2006/relationships/slide" Target="slides/slide47.xml"/><Relationship Id="rId192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" Target="slides/slide11.xml"/><Relationship Id="rId145" Type="http://schemas.openxmlformats.org/officeDocument/2006/relationships/slide" Target="slides/slide16.xml"/><Relationship Id="rId161" Type="http://schemas.openxmlformats.org/officeDocument/2006/relationships/slide" Target="slides/slide32.xml"/><Relationship Id="rId166" Type="http://schemas.openxmlformats.org/officeDocument/2006/relationships/slide" Target="slides/slide37.xml"/><Relationship Id="rId182" Type="http://schemas.openxmlformats.org/officeDocument/2006/relationships/slide" Target="slides/slide53.xml"/><Relationship Id="rId187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1.xml"/><Relationship Id="rId135" Type="http://schemas.openxmlformats.org/officeDocument/2006/relationships/slide" Target="slides/slide6.xml"/><Relationship Id="rId151" Type="http://schemas.openxmlformats.org/officeDocument/2006/relationships/slide" Target="slides/slide22.xml"/><Relationship Id="rId156" Type="http://schemas.openxmlformats.org/officeDocument/2006/relationships/slide" Target="slides/slide27.xml"/><Relationship Id="rId177" Type="http://schemas.openxmlformats.org/officeDocument/2006/relationships/slide" Target="slides/slide48.xml"/><Relationship Id="rId172" Type="http://schemas.openxmlformats.org/officeDocument/2006/relationships/slide" Target="slides/slide43.xml"/><Relationship Id="rId193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" Target="slides/slide12.xml"/><Relationship Id="rId146" Type="http://schemas.openxmlformats.org/officeDocument/2006/relationships/slide" Target="slides/slide17.xml"/><Relationship Id="rId167" Type="http://schemas.openxmlformats.org/officeDocument/2006/relationships/slide" Target="slides/slide38.xml"/><Relationship Id="rId188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162" Type="http://schemas.openxmlformats.org/officeDocument/2006/relationships/slide" Target="slides/slide33.xml"/><Relationship Id="rId183" Type="http://schemas.openxmlformats.org/officeDocument/2006/relationships/slide" Target="slides/slide5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" Target="slides/slide2.xml"/><Relationship Id="rId136" Type="http://schemas.openxmlformats.org/officeDocument/2006/relationships/slide" Target="slides/slide7.xml"/><Relationship Id="rId157" Type="http://schemas.openxmlformats.org/officeDocument/2006/relationships/slide" Target="slides/slide28.xml"/><Relationship Id="rId178" Type="http://schemas.openxmlformats.org/officeDocument/2006/relationships/slide" Target="slides/slide49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slide" Target="slides/slide23.xml"/><Relationship Id="rId173" Type="http://schemas.openxmlformats.org/officeDocument/2006/relationships/slide" Target="slides/slide44.xml"/><Relationship Id="rId194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8.xml"/><Relationship Id="rId16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" Target="slides/slide13.xml"/><Relationship Id="rId163" Type="http://schemas.openxmlformats.org/officeDocument/2006/relationships/slide" Target="slides/slide34.xml"/><Relationship Id="rId184" Type="http://schemas.openxmlformats.org/officeDocument/2006/relationships/slide" Target="slides/slide55.xml"/><Relationship Id="rId18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" Target="slides/slide8.xml"/><Relationship Id="rId158" Type="http://schemas.openxmlformats.org/officeDocument/2006/relationships/slide" Target="slides/slide29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" Target="slides/slide3.xml"/><Relationship Id="rId153" Type="http://schemas.openxmlformats.org/officeDocument/2006/relationships/slide" Target="slides/slide24.xml"/><Relationship Id="rId174" Type="http://schemas.openxmlformats.org/officeDocument/2006/relationships/slide" Target="slides/slide45.xml"/><Relationship Id="rId179" Type="http://schemas.openxmlformats.org/officeDocument/2006/relationships/slide" Target="slides/slide50.xml"/><Relationship Id="rId195" Type="http://schemas.microsoft.com/office/2015/10/relationships/revisionInfo" Target="revisionInfo.xml"/><Relationship Id="rId190" Type="http://schemas.openxmlformats.org/officeDocument/2006/relationships/handoutMaster" Target="handoutMasters/handoutMaster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" Target="slides/slide14.xml"/><Relationship Id="rId148" Type="http://schemas.openxmlformats.org/officeDocument/2006/relationships/slide" Target="slides/slide19.xml"/><Relationship Id="rId164" Type="http://schemas.openxmlformats.org/officeDocument/2006/relationships/slide" Target="slides/slide35.xml"/><Relationship Id="rId169" Type="http://schemas.openxmlformats.org/officeDocument/2006/relationships/slide" Target="slides/slide40.xml"/><Relationship Id="rId185" Type="http://schemas.openxmlformats.org/officeDocument/2006/relationships/slide" Target="slides/slide5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51.xml"/><Relationship Id="rId26" Type="http://schemas.openxmlformats.org/officeDocument/2006/relationships/slideMaster" Target="slideMasters/slideMaster2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B1A82A2-DFAA-419A-BE57-37BBB9CE5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8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8713" y="688975"/>
            <a:ext cx="4602162" cy="3451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70388"/>
            <a:ext cx="50292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36867B6-C8B1-40BF-88E6-A5CA6F1DDD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9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EE78BE-0BF2-408C-9A6A-F0645526A9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4213"/>
            <a:ext cx="4579938" cy="3436937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9893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6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867B6-C8B1-40BF-88E6-A5CA6F1DDD1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15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BD96C-26F9-4159-8922-8111DE470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028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 customers</a:t>
            </a:r>
            <a:r>
              <a:rPr lang="en-US" baseline="0" dirty="0"/>
              <a:t> and likely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BD96C-26F9-4159-8922-8111DE4706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63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</a:t>
            </a:r>
            <a:r>
              <a:rPr lang="en-US" baseline="0" dirty="0"/>
              <a:t> that we’re now on the web site.</a:t>
            </a:r>
          </a:p>
          <a:p>
            <a:endParaRPr lang="en-US" baseline="0" dirty="0"/>
          </a:p>
          <a:p>
            <a:r>
              <a:rPr lang="en-US" baseline="0" dirty="0"/>
              <a:t>Here’s another protein from the same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301D90-B751-4F6F-9C1D-3274BE77D57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2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to</a:t>
            </a:r>
            <a:r>
              <a:rPr lang="en-US" baseline="0" dirty="0"/>
              <a:t> different document, with replicates.</a:t>
            </a:r>
          </a:p>
          <a:p>
            <a:endParaRPr lang="en-US" baseline="0" dirty="0"/>
          </a:p>
          <a:p>
            <a:r>
              <a:rPr lang="en-US" baseline="0" dirty="0"/>
              <a:t>“Condition” is a replicate annotation (added in the last year), and it’s available here for grouping purposes.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301D90-B751-4F6F-9C1D-3274BE77D57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9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BA1EF2-34CE-4414-B390-D19D4D08FE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8975"/>
            <a:ext cx="4598988" cy="3451225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4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498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99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1FC063-5EA9-49AF-AFAF-D68C9E82B23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2"/>
                </a:solidFill>
                <a:latin typeface="Corbel" panose="020B0503020204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66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61B4ED4-17B4-4DBC-A465-952C759B403F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420A-DDA4-4902-AE1B-755392058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8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04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774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634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022" y="6717631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8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142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232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08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3413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499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C556E7-7AAC-B54A-81CF-A5E433D452E2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05807-EE1A-6149-B428-D456D26700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4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94936" y="6437059"/>
            <a:ext cx="2133600" cy="365125"/>
          </a:xfrm>
          <a:prstGeom prst="rect">
            <a:avLst/>
          </a:prstGeom>
        </p:spPr>
        <p:txBody>
          <a:bodyPr lIns="91174" tIns="45589" rIns="91174" bIns="45589"/>
          <a:lstStyle/>
          <a:p>
            <a:pPr marL="0" marR="0" lvl="0" indent="0" algn="l" defTabSz="9118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863BFA-957E-6C4F-908B-4DD39A3879F8}" type="datetime1"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18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437059"/>
            <a:ext cx="6124902" cy="365125"/>
          </a:xfrm>
          <a:prstGeom prst="rect">
            <a:avLst/>
          </a:prstGeom>
        </p:spPr>
        <p:txBody>
          <a:bodyPr lIns="91174" tIns="45589" rIns="91174" bIns="45589"/>
          <a:lstStyle/>
          <a:p>
            <a:pPr marL="0" marR="0" lvl="0" indent="0" algn="l" defTabSz="9118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7A118-2422-8A41-B021-2EBEF2EB30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24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452756" indent="-452756">
              <a:buFont typeface="Arial" panose="020B0604020202020204" pitchFamily="34" charset="0"/>
              <a:buChar char="•"/>
              <a:defRPr/>
            </a:lvl1pPr>
            <a:lvl2pPr marL="911843" indent="-455919">
              <a:buFont typeface="Courier New" panose="02070309020205020404" pitchFamily="49" charset="0"/>
              <a:buChar char="o"/>
              <a:defRPr/>
            </a:lvl2pPr>
            <a:lvl3pPr marL="1256953" indent="-345106">
              <a:buFont typeface="Calibri" panose="020F0502020204030204" pitchFamily="34" charset="0"/>
              <a:buChar char="̶"/>
              <a:defRPr/>
            </a:lvl3pPr>
            <a:lvl4pPr marL="1595720" indent="-338776">
              <a:buFont typeface="Arial" panose="020B0604020202020204" pitchFamily="34" charset="0"/>
              <a:buChar char="•"/>
              <a:defRPr/>
            </a:lvl4pPr>
            <a:lvl5pPr marL="1934504" indent="-330862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707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141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4957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022" y="6717631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1435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022" y="6717631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0855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4561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aseline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022" y="6717631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712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441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58041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0697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1486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E446CA-ACFB-4085-8373-B99AFB90CE1A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4DEC8B-75D7-4106-B61B-C744E4D8E6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8022" y="6709610"/>
            <a:ext cx="9152021" cy="152400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17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14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09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53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1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99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37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0.xml"/></Relationships>
</file>

<file path=ppt/slideMasters/_rels/slideMaster10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1.xml"/></Relationships>
</file>

<file path=ppt/slideMasters/_rels/slideMaster10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2.xml"/><Relationship Id="rId1" Type="http://schemas.openxmlformats.org/officeDocument/2006/relationships/slideLayout" Target="../slideLayouts/slideLayout12.xml"/></Relationships>
</file>

<file path=ppt/slideMasters/_rels/slideMaster10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3.xml"/></Relationships>
</file>

<file path=ppt/slideMasters/_rels/slideMaster10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4.xml"/></Relationships>
</file>

<file path=ppt/slideMasters/_rels/slideMaster10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5.xml"/></Relationships>
</file>

<file path=ppt/slideMasters/_rels/slideMaster10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6.xml"/></Relationships>
</file>

<file path=ppt/slideMasters/_rels/slideMaster10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7.xml"/></Relationships>
</file>

<file path=ppt/slideMasters/_rels/slideMaster108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8.xml"/></Relationships>
</file>

<file path=ppt/slideMasters/_rels/slideMaster109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9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slideMasters/_rels/slideMaster1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0.xml"/></Relationships>
</file>

<file path=ppt/slideMasters/_rels/slideMaster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111.xml"/><Relationship Id="rId4" Type="http://schemas.openxmlformats.org/officeDocument/2006/relationships/slideLayout" Target="../slideLayouts/slideLayout16.xml"/></Relationships>
</file>

<file path=ppt/slideMasters/_rels/slideMaster1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3.xml"/><Relationship Id="rId1" Type="http://schemas.openxmlformats.org/officeDocument/2006/relationships/slideLayout" Target="../slideLayouts/slideLayout19.xml"/></Relationships>
</file>

<file path=ppt/slideMasters/_rels/slideMaster1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4.xml"/></Relationships>
</file>

<file path=ppt/slideMasters/_rels/slideMaster1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5.xml"/></Relationships>
</file>

<file path=ppt/slideMasters/_rels/slideMaster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116.xml"/></Relationships>
</file>

<file path=ppt/slideMasters/_rels/slideMaster1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7.xml"/></Relationships>
</file>

<file path=ppt/slideMasters/_rels/slideMaster1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9.xml"/><Relationship Id="rId1" Type="http://schemas.openxmlformats.org/officeDocument/2006/relationships/slideLayout" Target="../slideLayouts/slideLayout25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0.xml"/><Relationship Id="rId1" Type="http://schemas.openxmlformats.org/officeDocument/2006/relationships/slideLayout" Target="../slideLayouts/slideLayout26.xml"/></Relationships>
</file>

<file path=ppt/slideMasters/_rels/slideMaster1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1.xml"/><Relationship Id="rId1" Type="http://schemas.openxmlformats.org/officeDocument/2006/relationships/slideLayout" Target="../slideLayouts/slideLayout27.xml"/></Relationships>
</file>

<file path=ppt/slideMasters/_rels/slideMaster12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2.xml"/></Relationships>
</file>

<file path=ppt/slideMasters/_rels/slideMaster1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3.xml"/><Relationship Id="rId1" Type="http://schemas.openxmlformats.org/officeDocument/2006/relationships/slideLayout" Target="../slideLayouts/slideLayout28.xml"/></Relationships>
</file>

<file path=ppt/slideMasters/_rels/slideMaster1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4.xml"/><Relationship Id="rId1" Type="http://schemas.openxmlformats.org/officeDocument/2006/relationships/slideLayout" Target="../slideLayouts/slideLayout29.xml"/></Relationships>
</file>

<file path=ppt/slideMasters/_rels/slideMaster1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5.xml"/><Relationship Id="rId1" Type="http://schemas.openxmlformats.org/officeDocument/2006/relationships/slideLayout" Target="../slideLayouts/slideLayout30.xml"/></Relationships>
</file>

<file path=ppt/slideMasters/_rels/slideMaster1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6.xml"/><Relationship Id="rId1" Type="http://schemas.openxmlformats.org/officeDocument/2006/relationships/slideLayout" Target="../slideLayouts/slideLayout31.xml"/></Relationships>
</file>

<file path=ppt/slideMasters/_rels/slideMaster1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7.xml"/><Relationship Id="rId1" Type="http://schemas.openxmlformats.org/officeDocument/2006/relationships/slideLayout" Target="../slideLayouts/slideLayout32.xml"/></Relationships>
</file>

<file path=ppt/slideMasters/_rels/slideMaster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28.xml"/></Relationships>
</file>

<file path=ppt/slideMasters/_rels/slideMaster1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9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1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slideMasters/_rels/slideMaster34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slideMasters/_rels/slideMaster38.xml.rels><?xml version="1.0" encoding="UTF-8" standalone="yes"?>
<Relationships xmlns="http://schemas.openxmlformats.org/package/2006/relationships"><Relationship Id="rId1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slideMasters/_rels/slideMaster4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1" Type="http://schemas.openxmlformats.org/officeDocument/2006/relationships/theme" Target="../theme/theme42.xml"/></Relationships>
</file>

<file path=ppt/slideMasters/_rels/slideMaster43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slideMasters/_rels/slideMaster4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slideMasters/_rels/slideMaster45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slideMasters/_rels/slideMaster46.xml.rels><?xml version="1.0" encoding="UTF-8" standalone="yes"?>
<Relationships xmlns="http://schemas.openxmlformats.org/package/2006/relationships"><Relationship Id="rId1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1" Type="http://schemas.openxmlformats.org/officeDocument/2006/relationships/theme" Target="../theme/theme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11.xml"/></Relationships>
</file>

<file path=ppt/slideMasters/_rels/slideMaster49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50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slideMasters/_rels/slideMaster5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1.xml"/></Relationships>
</file>

<file path=ppt/slideMasters/_rels/slideMaster52.xml.rels><?xml version="1.0" encoding="UTF-8" standalone="yes"?>
<Relationships xmlns="http://schemas.openxmlformats.org/package/2006/relationships"><Relationship Id="rId1" Type="http://schemas.openxmlformats.org/officeDocument/2006/relationships/theme" Target="../theme/theme52.xml"/></Relationships>
</file>

<file path=ppt/slideMasters/_rels/slideMaster53.xml.rels><?xml version="1.0" encoding="UTF-8" standalone="yes"?>
<Relationships xmlns="http://schemas.openxmlformats.org/package/2006/relationships"><Relationship Id="rId1" Type="http://schemas.openxmlformats.org/officeDocument/2006/relationships/theme" Target="../theme/theme53.xml"/></Relationships>
</file>

<file path=ppt/slideMasters/_rels/slideMaster54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slideMasters/_rels/slideMaster5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slideMasters/_rels/slideMaster56.xml.rels><?xml version="1.0" encoding="UTF-8" standalone="yes"?>
<Relationships xmlns="http://schemas.openxmlformats.org/package/2006/relationships"><Relationship Id="rId1" Type="http://schemas.openxmlformats.org/officeDocument/2006/relationships/theme" Target="../theme/theme56.xml"/></Relationships>
</file>

<file path=ppt/slideMasters/_rels/slideMaster57.xml.rels><?xml version="1.0" encoding="UTF-8" standalone="yes"?>
<Relationships xmlns="http://schemas.openxmlformats.org/package/2006/relationships"><Relationship Id="rId1" Type="http://schemas.openxmlformats.org/officeDocument/2006/relationships/theme" Target="../theme/theme57.xml"/></Relationships>
</file>

<file path=ppt/slideMasters/_rels/slideMaster58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slideMasters/_rels/slideMaster59.xml.rels><?xml version="1.0" encoding="UTF-8" standalone="yes"?>
<Relationships xmlns="http://schemas.openxmlformats.org/package/2006/relationships"><Relationship Id="rId1" Type="http://schemas.openxmlformats.org/officeDocument/2006/relationships/theme" Target="../theme/theme59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60.xml.rels><?xml version="1.0" encoding="UTF-8" standalone="yes"?>
<Relationships xmlns="http://schemas.openxmlformats.org/package/2006/relationships"><Relationship Id="rId1" Type="http://schemas.openxmlformats.org/officeDocument/2006/relationships/theme" Target="../theme/theme60.xml"/></Relationships>
</file>

<file path=ppt/slideMasters/_rels/slideMaster6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1.xml"/></Relationships>
</file>

<file path=ppt/slideMasters/_rels/slideMaster62.xml.rels><?xml version="1.0" encoding="UTF-8" standalone="yes"?>
<Relationships xmlns="http://schemas.openxmlformats.org/package/2006/relationships"><Relationship Id="rId1" Type="http://schemas.openxmlformats.org/officeDocument/2006/relationships/theme" Target="../theme/theme62.xml"/></Relationships>
</file>

<file path=ppt/slideMasters/_rels/slideMaster63.xml.rels><?xml version="1.0" encoding="UTF-8" standalone="yes"?>
<Relationships xmlns="http://schemas.openxmlformats.org/package/2006/relationships"><Relationship Id="rId1" Type="http://schemas.openxmlformats.org/officeDocument/2006/relationships/theme" Target="../theme/theme63.xml"/></Relationships>
</file>

<file path=ppt/slideMasters/_rels/slideMaster64.xml.rels><?xml version="1.0" encoding="UTF-8" standalone="yes"?>
<Relationships xmlns="http://schemas.openxmlformats.org/package/2006/relationships"><Relationship Id="rId1" Type="http://schemas.openxmlformats.org/officeDocument/2006/relationships/theme" Target="../theme/theme64.xml"/></Relationships>
</file>

<file path=ppt/slideMasters/_rels/slideMaster65.xml.rels><?xml version="1.0" encoding="UTF-8" standalone="yes"?>
<Relationships xmlns="http://schemas.openxmlformats.org/package/2006/relationships"><Relationship Id="rId1" Type="http://schemas.openxmlformats.org/officeDocument/2006/relationships/theme" Target="../theme/theme65.xml"/></Relationships>
</file>

<file path=ppt/slideMasters/_rels/slideMaster6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6.xml"/></Relationships>
</file>

<file path=ppt/slideMasters/_rels/slideMaster67.xml.rels><?xml version="1.0" encoding="UTF-8" standalone="yes"?>
<Relationships xmlns="http://schemas.openxmlformats.org/package/2006/relationships"><Relationship Id="rId1" Type="http://schemas.openxmlformats.org/officeDocument/2006/relationships/theme" Target="../theme/theme67.xml"/></Relationships>
</file>

<file path=ppt/slideMasters/_rels/slideMaster68.xml.rels><?xml version="1.0" encoding="UTF-8" standalone="yes"?>
<Relationships xmlns="http://schemas.openxmlformats.org/package/2006/relationships"><Relationship Id="rId1" Type="http://schemas.openxmlformats.org/officeDocument/2006/relationships/theme" Target="../theme/theme68.xml"/></Relationships>
</file>

<file path=ppt/slideMasters/_rels/slideMaster69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slideMasters/_rels/slideMaster70.xml.rels><?xml version="1.0" encoding="UTF-8" standalone="yes"?>
<Relationships xmlns="http://schemas.openxmlformats.org/package/2006/relationships"><Relationship Id="rId1" Type="http://schemas.openxmlformats.org/officeDocument/2006/relationships/theme" Target="../theme/theme70.xml"/></Relationships>
</file>

<file path=ppt/slideMasters/_rels/slideMaster7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1.xml"/></Relationships>
</file>

<file path=ppt/slideMasters/_rels/slideMaster72.xml.rels><?xml version="1.0" encoding="UTF-8" standalone="yes"?>
<Relationships xmlns="http://schemas.openxmlformats.org/package/2006/relationships"><Relationship Id="rId1" Type="http://schemas.openxmlformats.org/officeDocument/2006/relationships/theme" Target="../theme/theme72.xml"/></Relationships>
</file>

<file path=ppt/slideMasters/_rels/slideMaster73.xml.rels><?xml version="1.0" encoding="UTF-8" standalone="yes"?>
<Relationships xmlns="http://schemas.openxmlformats.org/package/2006/relationships"><Relationship Id="rId1" Type="http://schemas.openxmlformats.org/officeDocument/2006/relationships/theme" Target="../theme/theme73.xml"/></Relationships>
</file>

<file path=ppt/slideMasters/_rels/slideMaster74.xml.rels><?xml version="1.0" encoding="UTF-8" standalone="yes"?>
<Relationships xmlns="http://schemas.openxmlformats.org/package/2006/relationships"><Relationship Id="rId1" Type="http://schemas.openxmlformats.org/officeDocument/2006/relationships/theme" Target="../theme/theme74.xml"/></Relationships>
</file>

<file path=ppt/slideMasters/_rels/slideMaster75.xml.rels><?xml version="1.0" encoding="UTF-8" standalone="yes"?>
<Relationships xmlns="http://schemas.openxmlformats.org/package/2006/relationships"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1" Type="http://schemas.openxmlformats.org/officeDocument/2006/relationships/theme" Target="../theme/theme76.xml"/></Relationships>
</file>

<file path=ppt/slideMasters/_rels/slideMaster77.xml.rels><?xml version="1.0" encoding="UTF-8" standalone="yes"?>
<Relationships xmlns="http://schemas.openxmlformats.org/package/2006/relationships"><Relationship Id="rId1" Type="http://schemas.openxmlformats.org/officeDocument/2006/relationships/theme" Target="../theme/theme77.xml"/></Relationships>
</file>

<file path=ppt/slideMasters/_rels/slideMaster78.xml.rels><?xml version="1.0" encoding="UTF-8" standalone="yes"?>
<Relationships xmlns="http://schemas.openxmlformats.org/package/2006/relationships"><Relationship Id="rId1" Type="http://schemas.openxmlformats.org/officeDocument/2006/relationships/theme" Target="../theme/theme78.xml"/></Relationships>
</file>

<file path=ppt/slideMasters/_rels/slideMaster79.xml.rels><?xml version="1.0" encoding="UTF-8" standalone="yes"?>
<Relationships xmlns="http://schemas.openxmlformats.org/package/2006/relationships"><Relationship Id="rId1" Type="http://schemas.openxmlformats.org/officeDocument/2006/relationships/theme" Target="../theme/theme79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80.xml.rels><?xml version="1.0" encoding="UTF-8" standalone="yes"?>
<Relationships xmlns="http://schemas.openxmlformats.org/package/2006/relationships"><Relationship Id="rId1" Type="http://schemas.openxmlformats.org/officeDocument/2006/relationships/theme" Target="../theme/theme80.xml"/></Relationships>
</file>

<file path=ppt/slideMasters/_rels/slideMaster8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1.xml"/></Relationships>
</file>

<file path=ppt/slideMasters/_rels/slideMaster82.xml.rels><?xml version="1.0" encoding="UTF-8" standalone="yes"?>
<Relationships xmlns="http://schemas.openxmlformats.org/package/2006/relationships"><Relationship Id="rId1" Type="http://schemas.openxmlformats.org/officeDocument/2006/relationships/theme" Target="../theme/theme82.xml"/></Relationships>
</file>

<file path=ppt/slideMasters/_rels/slideMaster83.xml.rels><?xml version="1.0" encoding="UTF-8" standalone="yes"?>
<Relationships xmlns="http://schemas.openxmlformats.org/package/2006/relationships"><Relationship Id="rId1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1" Type="http://schemas.openxmlformats.org/officeDocument/2006/relationships/theme" Target="../theme/theme84.xml"/></Relationships>
</file>

<file path=ppt/slideMasters/_rels/slideMaster85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slideMasters/_rels/slideMaster86.xml.rels><?xml version="1.0" encoding="UTF-8" standalone="yes"?>
<Relationships xmlns="http://schemas.openxmlformats.org/package/2006/relationships"><Relationship Id="rId1" Type="http://schemas.openxmlformats.org/officeDocument/2006/relationships/theme" Target="../theme/theme86.xml"/></Relationships>
</file>

<file path=ppt/slideMasters/_rels/slideMaster87.xml.rels><?xml version="1.0" encoding="UTF-8" standalone="yes"?>
<Relationships xmlns="http://schemas.openxmlformats.org/package/2006/relationships"><Relationship Id="rId1" Type="http://schemas.openxmlformats.org/officeDocument/2006/relationships/theme" Target="../theme/theme87.xml"/></Relationships>
</file>

<file path=ppt/slideMasters/_rels/slideMaster8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8.xml"/></Relationships>
</file>

<file path=ppt/slideMasters/_rels/slideMaster89.xml.rels><?xml version="1.0" encoding="UTF-8" standalone="yes"?>
<Relationships xmlns="http://schemas.openxmlformats.org/package/2006/relationships"><Relationship Id="rId1" Type="http://schemas.openxmlformats.org/officeDocument/2006/relationships/theme" Target="../theme/theme89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_rels/slideMaster90.xml.rels><?xml version="1.0" encoding="UTF-8" standalone="yes"?>
<Relationships xmlns="http://schemas.openxmlformats.org/package/2006/relationships"><Relationship Id="rId1" Type="http://schemas.openxmlformats.org/officeDocument/2006/relationships/theme" Target="../theme/theme90.xml"/></Relationships>
</file>

<file path=ppt/slideMasters/_rels/slideMaster9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1.xml"/></Relationships>
</file>

<file path=ppt/slideMasters/_rels/slideMaster92.xml.rels><?xml version="1.0" encoding="UTF-8" standalone="yes"?>
<Relationships xmlns="http://schemas.openxmlformats.org/package/2006/relationships"><Relationship Id="rId1" Type="http://schemas.openxmlformats.org/officeDocument/2006/relationships/theme" Target="../theme/theme92.xml"/></Relationships>
</file>

<file path=ppt/slideMasters/_rels/slideMaster93.xml.rels><?xml version="1.0" encoding="UTF-8" standalone="yes"?>
<Relationships xmlns="http://schemas.openxmlformats.org/package/2006/relationships"><Relationship Id="rId1" Type="http://schemas.openxmlformats.org/officeDocument/2006/relationships/theme" Target="../theme/theme93.xml"/></Relationships>
</file>

<file path=ppt/slideMasters/_rels/slideMaster94.xml.rels><?xml version="1.0" encoding="UTF-8" standalone="yes"?>
<Relationships xmlns="http://schemas.openxmlformats.org/package/2006/relationships"><Relationship Id="rId1" Type="http://schemas.openxmlformats.org/officeDocument/2006/relationships/theme" Target="../theme/theme94.xml"/></Relationships>
</file>

<file path=ppt/slideMasters/_rels/slideMaster95.xml.rels><?xml version="1.0" encoding="UTF-8" standalone="yes"?>
<Relationships xmlns="http://schemas.openxmlformats.org/package/2006/relationships"><Relationship Id="rId1" Type="http://schemas.openxmlformats.org/officeDocument/2006/relationships/theme" Target="../theme/theme95.xml"/></Relationships>
</file>

<file path=ppt/slideMasters/_rels/slideMaster96.xml.rels><?xml version="1.0" encoding="UTF-8" standalone="yes"?>
<Relationships xmlns="http://schemas.openxmlformats.org/package/2006/relationships"><Relationship Id="rId1" Type="http://schemas.openxmlformats.org/officeDocument/2006/relationships/theme" Target="../theme/theme96.xml"/></Relationships>
</file>

<file path=ppt/slideMasters/_rels/slideMaster97.xml.rels><?xml version="1.0" encoding="UTF-8" standalone="yes"?>
<Relationships xmlns="http://schemas.openxmlformats.org/package/2006/relationships"><Relationship Id="rId1" Type="http://schemas.openxmlformats.org/officeDocument/2006/relationships/theme" Target="../theme/theme97.xml"/></Relationships>
</file>

<file path=ppt/slideMasters/_rels/slideMaster98.xml.rels><?xml version="1.0" encoding="UTF-8" standalone="yes"?>
<Relationships xmlns="http://schemas.openxmlformats.org/package/2006/relationships"><Relationship Id="rId1" Type="http://schemas.openxmlformats.org/officeDocument/2006/relationships/theme" Target="../theme/theme98.xml"/></Relationships>
</file>

<file path=ppt/slideMasters/_rels/slideMaster9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66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3" r:id="rId1"/>
  </p:sldLayoutIdLst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375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982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952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9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34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770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521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75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3226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71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02617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00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86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8" r:id="rId1"/>
    <p:sldLayoutId id="2147484928" r:id="rId2"/>
    <p:sldLayoutId id="2147484934" r:id="rId3"/>
    <p:sldLayoutId id="214748493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1" r:id="rId1"/>
    <p:sldLayoutId id="214748486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55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6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>
              <a:spcBef>
                <a:spcPct val="0"/>
              </a:spcBef>
            </a:pPr>
            <a:endParaRPr sz="4200">
              <a:solidFill>
                <a:srgbClr val="FFFFFF"/>
              </a:solidFill>
              <a:latin typeface="Corbel"/>
              <a:cs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solidFill>
            <a:srgbClr val="C0C0C0"/>
          </a:solidFill>
          <a:ln>
            <a:solidFill>
              <a:srgbClr val="C0C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/>
            <a:endParaRPr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/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cs typeface="Arial" charset="0"/>
              </a:rPr>
              <a:pPr defTabSz="911843"/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9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929" r:id="rId2"/>
    <p:sldLayoutId id="2147484930" r:id="rId3"/>
  </p:sldLayoutIdLst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1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>
              <a:spcBef>
                <a:spcPct val="0"/>
              </a:spcBef>
            </a:pPr>
            <a:endParaRPr sz="4200">
              <a:solidFill>
                <a:srgbClr val="FFFFFF"/>
              </a:solidFill>
              <a:latin typeface="Corbel"/>
              <a:cs typeface="Arial" charset="0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/>
            <a:endParaRPr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24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1" r:id="rId1"/>
    <p:sldLayoutId id="2147484932" r:id="rId2"/>
  </p:sldLayoutIdLst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110000"/>
        <a:buFont typeface="Arial" panose="020B0604020202020204" pitchFamily="34" charset="0"/>
        <a:buChar char="•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1294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8F8F8"/>
                </a:solidFill>
                <a:latin typeface="Arial" charset="0"/>
              </a:rPr>
              <a:t>Proteomics and Biomarker Discovery</a:t>
            </a:r>
            <a:endParaRPr lang="en-US" sz="1200">
              <a:solidFill>
                <a:srgbClr val="F8F8F8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5245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609F"/>
          </a:solidFill>
          <a:latin typeface="Univers LT Std 57 Cn" panose="020B050602020205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Univers LT Std 47 Cn Lt" panose="020B040602020204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Univers LT Std 47 Cn Lt" panose="020B0406020202040204" pitchFamily="34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Univers LT Std 47 Cn Lt" panose="020B0406020202040204" pitchFamily="34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Univers LT Std 47 Cn Lt" panose="020B0406020202040204" pitchFamily="34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Univers LT Std 47 Cn Lt" panose="020B0406020202040204" pitchFamily="34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6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9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6E446CA-ACFB-4085-8373-B99AFB90CE1A}" type="datetimeFigureOut">
              <a:rPr lang="en-US" smtClean="0"/>
              <a:pPr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A4DEC8B-75D7-4106-B61B-C744E4D8E6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3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8F8F8"/>
                </a:solidFill>
                <a:latin typeface="Arial" charset="0"/>
              </a:rPr>
              <a:t>Proteomics and Biomarker Discovery</a:t>
            </a:r>
            <a:endParaRPr lang="en-US" sz="1200">
              <a:solidFill>
                <a:srgbClr val="F8F8F8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94403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6E446CA-ACFB-4085-8373-B99AFB90CE1A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5/11/2017</a:t>
            </a:fld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A4DEC8B-75D7-4106-B61B-C744E4D8E665}" type="slidenum">
              <a:rPr lang="en-US" smtClean="0">
                <a:solidFill>
                  <a:prstClr val="black">
                    <a:tint val="75000"/>
                  </a:prstClr>
                </a:solidFill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9361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031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09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554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24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1588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8047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29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12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436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36089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106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443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3746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284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6653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138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729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377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2452"/>
            <a:ext cx="9144000" cy="1132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5405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8"/>
            <a:ext cx="9144000" cy="174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28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CC500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2452"/>
            <a:ext cx="9144000" cy="1132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5405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8"/>
            <a:ext cx="9144000" cy="174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46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CC500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2452"/>
            <a:ext cx="9144000" cy="11329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5405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8"/>
            <a:ext cx="9144000" cy="174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006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FCC500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137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0453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2465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178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043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541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75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659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  <a:cs typeface="+mn-cs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500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140"/>
            <a:ext cx="9144000" cy="1132908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214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9"/>
            <a:ext cx="9144000" cy="1203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72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140"/>
            <a:ext cx="9144000" cy="1132908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214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9"/>
            <a:ext cx="9144000" cy="1203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83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4140"/>
            <a:ext cx="9144000" cy="1132908"/>
          </a:xfrm>
          <a:prstGeom prst="rect">
            <a:avLst/>
          </a:prstGeom>
          <a:solidFill>
            <a:srgbClr val="33336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214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8389"/>
            <a:ext cx="9144000" cy="12038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2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600" b="1" kern="1200">
          <a:solidFill>
            <a:srgbClr val="FF6600"/>
          </a:solidFill>
          <a:latin typeface="Corbel" pitchFamily="34" charset="0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1" kern="1200">
          <a:solidFill>
            <a:srgbClr val="191919"/>
          </a:solidFill>
          <a:latin typeface="Corbel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5027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244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4310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0209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6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469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4728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502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65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782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9949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612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39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81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829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88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1382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5959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63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9806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1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37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6933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729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777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814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397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638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9069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743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115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97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690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6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1072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143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41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675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668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9073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732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7964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89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081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08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250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4800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951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79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856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90" y="1649718"/>
            <a:ext cx="8574087" cy="4476447"/>
          </a:xfrm>
          <a:prstGeom prst="rect">
            <a:avLst/>
          </a:prstGeom>
        </p:spPr>
        <p:txBody>
          <a:bodyPr vert="horz" lIns="91174" tIns="45589" rIns="91174" bIns="45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" y="0"/>
            <a:ext cx="9143999" cy="95318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174" tIns="45589" rIns="182368" bIns="364735" rtlCol="0" anchor="b" anchorCtr="0">
            <a:normAutofit fontScale="92500" lnSpcReduction="10000"/>
          </a:bodyPr>
          <a:lstStyle/>
          <a:p>
            <a:pPr defTabSz="911843" fontAlgn="auto">
              <a:spcAft>
                <a:spcPts val="0"/>
              </a:spcAft>
            </a:pPr>
            <a:endParaRPr sz="4200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731000"/>
            <a:ext cx="9144000" cy="1526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174" tIns="45589" rIns="91174" bIns="45589" rtlCol="0" anchor="ctr"/>
          <a:lstStyle/>
          <a:p>
            <a:pPr algn="ctr" defTabSz="911843"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srgbClr val="292934"/>
              </a:solidFill>
            </a:endParaRPr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953181"/>
          </a:xfrm>
          <a:prstGeom prst="rect">
            <a:avLst/>
          </a:prstGeom>
        </p:spPr>
        <p:txBody>
          <a:bodyPr vert="horz" lIns="91174" tIns="45589" rIns="91174" bIns="455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 vert="horz" lIns="91174" tIns="45589" rIns="91174" bIns="45589" rtlCol="0" anchor="ctr"/>
          <a:lstStyle>
            <a:lvl1pPr algn="r">
              <a:defRPr sz="14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defTabSz="911843" fontAlgn="auto">
              <a:spcBef>
                <a:spcPts val="0"/>
              </a:spcBef>
              <a:spcAft>
                <a:spcPts val="0"/>
              </a:spcAft>
            </a:pPr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  <a:latin typeface="Calibri"/>
              </a:rPr>
              <a:pPr defTabSz="91184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9503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1843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2756" indent="-452756" algn="l" defTabSz="911843" rtl="0" eaLnBrk="1" latinLnBrk="0" hangingPunct="1">
        <a:spcBef>
          <a:spcPts val="2000"/>
        </a:spcBef>
        <a:buClr>
          <a:schemeClr val="accent2"/>
        </a:buClr>
        <a:buSzPct val="90000"/>
        <a:buFont typeface="Wingdings" charset="2"/>
        <a:buChar char=""/>
        <a:defRPr sz="28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1843" indent="-455919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56953" indent="-34510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95720" indent="-338776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4504" indent="-330862" algn="l" defTabSz="911843" rtl="0" eaLnBrk="1" latinLnBrk="0" hangingPunct="1">
        <a:spcBef>
          <a:spcPts val="600"/>
        </a:spcBef>
        <a:buClr>
          <a:schemeClr val="accent2"/>
        </a:buClr>
        <a:buSzPct val="90000"/>
        <a:buFont typeface="Wingdings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8435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18385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61909" indent="-343523" algn="l" defTabSz="911843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03858" indent="-343523" algn="l" defTabSz="911843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19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84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76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688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613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531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447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374" algn="l" defTabSz="911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3922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37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551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743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77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828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061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435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172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BE2C10D-17A6-104A-B799-05A642F0346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709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rgbClr val="FF6600"/>
          </a:solidFill>
          <a:latin typeface="Corbel" panose="020B0503020204020204" pitchFamily="34" charset="0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anoramaweb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png"/><Relationship Id="rId4" Type="http://schemas.openxmlformats.org/officeDocument/2006/relationships/image" Target="../media/image11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wmf"/><Relationship Id="rId4" Type="http://schemas.openxmlformats.org/officeDocument/2006/relationships/image" Target="../media/image11.wmf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990600"/>
          </a:xfr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/>
          <a:p>
            <a:pPr>
              <a:defRPr/>
            </a:pPr>
            <a:r>
              <a:rPr lang="en-US" sz="4400" dirty="0">
                <a:solidFill>
                  <a:srgbClr val="000000"/>
                </a:solidFill>
                <a:latin typeface="Calibri" pitchFamily="34" charset="0"/>
              </a:rPr>
              <a:t>Proteomics Data Ecosystems</a:t>
            </a:r>
          </a:p>
        </p:txBody>
      </p:sp>
      <p:pic>
        <p:nvPicPr>
          <p:cNvPr id="77827" name="Picture 2" descr="http://telecomconsultants.files.wordpress.com/2009/04/seattle-skyline-pic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92106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63813" y="1524000"/>
            <a:ext cx="3971925" cy="107791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Michael MacCoss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Department of Genome Sciences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245243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Challenge: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2006, software for building targeted proteomics methods didn’t exist.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Neither did software for the analysis of complex multiplexed SRM methods</a:t>
            </a:r>
          </a:p>
          <a:p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software was capable of cross vendor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487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5891"/>
            <a:ext cx="9143999" cy="95318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P3 Predictor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37" y="1214834"/>
            <a:ext cx="8195934" cy="51241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905000"/>
            <a:ext cx="6477000" cy="348460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 was simplistic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 protein at a time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 only generate methods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Impossible to maintain and expand</a:t>
            </a:r>
          </a:p>
        </p:txBody>
      </p:sp>
    </p:spTree>
    <p:extLst>
      <p:ext uri="{BB962C8B-B14F-4D97-AF65-F5344CB8AC3E}">
        <p14:creationId xmlns:p14="http://schemas.microsoft.com/office/powerpoint/2010/main" val="11877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447800"/>
            <a:ext cx="35052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Needs: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Arial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Protein and Peptide centric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Intuitive document editor graphical interface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Full undo/redo support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Direct analysis of all vendor RAW MS data without conversion.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Ability to choose peptides and transitions based on peptide spectrum libraries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Gill Sans MT"/>
              <a:ea typeface="+mn-ea"/>
              <a:cs typeface="Arial" charset="0"/>
            </a:endParaRP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Free and open source </a:t>
            </a:r>
          </a:p>
          <a:p>
            <a:pPr marL="273050" marR="0" lvl="0" indent="-273050" algn="l" defTabSz="914400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 pitchFamily="18" charset="2"/>
              <a:buChar char="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Arial" charset="0"/>
              </a:rPr>
              <a:t>Developed and supported professionally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41763" y="1583173"/>
            <a:ext cx="5126037" cy="4622238"/>
            <a:chOff x="3941763" y="1656325"/>
            <a:chExt cx="5126037" cy="4622238"/>
          </a:xfrm>
        </p:grpSpPr>
        <p:pic>
          <p:nvPicPr>
            <p:cNvPr id="83970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1763" y="2590800"/>
              <a:ext cx="5126037" cy="3687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3" name="Picture 16" descr="skyline_logo_v_white.eps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7800" y="1656325"/>
              <a:ext cx="673852" cy="906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29400" y="1845288"/>
              <a:ext cx="1078748" cy="528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3094900" y="6261042"/>
            <a:ext cx="295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http://skyline.maccosslab.org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i="1" dirty="0"/>
              <a:t>Skyline:</a:t>
            </a:r>
            <a:r>
              <a:rPr lang="en-US" sz="2800" dirty="0"/>
              <a:t> Software for the Development of Targeted Proteomics Methods and Analysis of the Data</a:t>
            </a:r>
          </a:p>
        </p:txBody>
      </p:sp>
    </p:spTree>
    <p:extLst>
      <p:ext uri="{BB962C8B-B14F-4D97-AF65-F5344CB8AC3E}">
        <p14:creationId xmlns:p14="http://schemas.microsoft.com/office/powerpoint/2010/main" val="35784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65,000 Skyline Installations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174"/>
            <a:ext cx="9144000" cy="46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Startups Per Week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7A118-2422-8A41-B021-2EBEF2EB30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088726"/>
            <a:ext cx="9144000" cy="55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Skyline is Vender Neutral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/>
          <a:lstStyle/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400" dirty="0" err="1"/>
              <a:t>Paulovich</a:t>
            </a:r>
            <a:r>
              <a:rPr lang="en-US" sz="2400" dirty="0"/>
              <a:t> Lab</a:t>
            </a:r>
            <a:br>
              <a:rPr lang="en-US" sz="2400" dirty="0"/>
            </a:br>
            <a:r>
              <a:rPr lang="en-US" sz="2400" dirty="0"/>
              <a:t>Applied</a:t>
            </a:r>
            <a:br>
              <a:rPr lang="en-US" sz="2400" dirty="0"/>
            </a:br>
            <a:r>
              <a:rPr lang="en-US" sz="2400" dirty="0" err="1"/>
              <a:t>Biosystems</a:t>
            </a:r>
            <a:br>
              <a:rPr lang="en-US" sz="2400" dirty="0"/>
            </a:br>
            <a:r>
              <a:rPr lang="en-US" sz="2400" dirty="0" err="1"/>
              <a:t>QTrap</a:t>
            </a:r>
            <a:r>
              <a:rPr lang="en-US" sz="2400" dirty="0"/>
              <a:t> 4000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2400" dirty="0" err="1"/>
              <a:t>MacCoss</a:t>
            </a:r>
            <a:r>
              <a:rPr lang="en-US" sz="2400" dirty="0"/>
              <a:t> Lab</a:t>
            </a:r>
            <a:br>
              <a:rPr lang="en-US" sz="2400" dirty="0"/>
            </a:br>
            <a:r>
              <a:rPr lang="en-US" sz="2400" dirty="0"/>
              <a:t>Thermo</a:t>
            </a:r>
            <a:br>
              <a:rPr lang="en-US" sz="2400" dirty="0"/>
            </a:br>
            <a:r>
              <a:rPr lang="en-US" sz="2400" dirty="0"/>
              <a:t>TSQ Ultra</a:t>
            </a:r>
          </a:p>
          <a:p>
            <a:pPr eaLnBrk="1" hangingPunct="1"/>
            <a:endParaRPr lang="en-US" sz="1800" dirty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4568" y="1295400"/>
            <a:ext cx="676751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>
            <a:off x="289560" y="1524000"/>
            <a:ext cx="8564880" cy="4800600"/>
            <a:chOff x="457200" y="1600200"/>
            <a:chExt cx="8564880" cy="4800600"/>
          </a:xfrm>
        </p:grpSpPr>
        <p:sp>
          <p:nvSpPr>
            <p:cNvPr id="3" name="Rectangle 2"/>
            <p:cNvSpPr/>
            <p:nvPr/>
          </p:nvSpPr>
          <p:spPr>
            <a:xfrm>
              <a:off x="457200" y="1600200"/>
              <a:ext cx="8564880" cy="480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05" y="1864051"/>
              <a:ext cx="3898647" cy="126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255" y="4945399"/>
              <a:ext cx="3500546" cy="126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678" y="4945399"/>
              <a:ext cx="3898647" cy="1262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31" y="1864051"/>
              <a:ext cx="3500546" cy="1262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Shimadzu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678" y="3360647"/>
              <a:ext cx="3912375" cy="1262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321" y="3477703"/>
              <a:ext cx="2597300" cy="871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is Not Just for SRM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Support Targeted Quantitation from Extracted Ion Chromatograms:</a:t>
            </a:r>
          </a:p>
          <a:p>
            <a:r>
              <a:rPr lang="en-US" sz="3200" dirty="0"/>
              <a:t>Selected Reaction Monitoring (aka SRM and MRM)</a:t>
            </a:r>
          </a:p>
          <a:p>
            <a:r>
              <a:rPr lang="en-US" sz="3200" dirty="0"/>
              <a:t>Targeted MS/MS (aka Parallel Reaction Monitoring or HMRM)</a:t>
            </a:r>
          </a:p>
          <a:p>
            <a:r>
              <a:rPr lang="en-US" sz="3200" dirty="0"/>
              <a:t>MS1 Filtering (chromatogram extraction from the MS1 data)</a:t>
            </a:r>
          </a:p>
          <a:p>
            <a:r>
              <a:rPr lang="en-US" sz="3200" dirty="0"/>
              <a:t>Data Independent Acquisition and SWATH</a:t>
            </a:r>
          </a:p>
        </p:txBody>
      </p:sp>
    </p:spTree>
    <p:extLst>
      <p:ext uri="{BB962C8B-B14F-4D97-AF65-F5344CB8AC3E}">
        <p14:creationId xmlns:p14="http://schemas.microsoft.com/office/powerpoint/2010/main" val="33569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Visual Interaction with the Data</a:t>
            </a:r>
          </a:p>
        </p:txBody>
      </p:sp>
      <p:pic>
        <p:nvPicPr>
          <p:cNvPr id="7170" name="Picture 2" descr="https://skyline.gs.washington.edu/labkey/wiki/home/software/Skyline/download.view?entityId=c90e7e25-8854-102e-9e41-e08d31b9c205&amp;name=skyline_screen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1262026"/>
            <a:ext cx="8458200" cy="506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67000" y="632460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129 peptides, 42 replicates</a:t>
            </a:r>
          </a:p>
        </p:txBody>
      </p:sp>
    </p:spTree>
    <p:extLst>
      <p:ext uri="{BB962C8B-B14F-4D97-AF65-F5344CB8AC3E}">
        <p14:creationId xmlns:p14="http://schemas.microsoft.com/office/powerpoint/2010/main" val="351084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MS1 Filtering Data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40971"/>
            <a:ext cx="7239000" cy="507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7600" y="63246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Schilling, B.  et al.  Mol.  Cell.  Prot. 2012.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62103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8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Targeted MS/MS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43" y="1219200"/>
            <a:ext cx="7232457" cy="507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63246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Sherrod, S.  et al.  J.  Prot.  Res. 2012.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95650"/>
            <a:ext cx="33147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2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Creating an Ecosystem of Tools for Data Management and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6434"/>
            <a:ext cx="7687722" cy="5151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56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2054"/>
            <a:ext cx="7314595" cy="548594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Fragment Ions from DIA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2000" y="1784982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46847" y="1784982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m/z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17" y="178498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1062" y="178498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31572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0114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70712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4028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0985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941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48989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1855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8813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769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2727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9683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6641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529443" y="1533525"/>
            <a:ext cx="3034404" cy="1044575"/>
            <a:chOff x="3529443" y="1533525"/>
            <a:chExt cx="3034404" cy="1044575"/>
          </a:xfrm>
        </p:grpSpPr>
        <p:sp>
          <p:nvSpPr>
            <p:cNvPr id="78" name="Parallelogram 77"/>
            <p:cNvSpPr/>
            <p:nvPr/>
          </p:nvSpPr>
          <p:spPr>
            <a:xfrm>
              <a:off x="3529443" y="1692275"/>
              <a:ext cx="3034404" cy="885825"/>
            </a:xfrm>
            <a:custGeom>
              <a:avLst/>
              <a:gdLst>
                <a:gd name="connsiteX0" fmla="*/ 0 w 506805"/>
                <a:gd name="connsiteY0" fmla="*/ 752475 h 752475"/>
                <a:gd name="connsiteX1" fmla="*/ 126701 w 506805"/>
                <a:gd name="connsiteY1" fmla="*/ 0 h 752475"/>
                <a:gd name="connsiteX2" fmla="*/ 506805 w 506805"/>
                <a:gd name="connsiteY2" fmla="*/ 0 h 752475"/>
                <a:gd name="connsiteX3" fmla="*/ 380104 w 506805"/>
                <a:gd name="connsiteY3" fmla="*/ 752475 h 752475"/>
                <a:gd name="connsiteX4" fmla="*/ 0 w 506805"/>
                <a:gd name="connsiteY4" fmla="*/ 752475 h 752475"/>
                <a:gd name="connsiteX0" fmla="*/ 0 w 761104"/>
                <a:gd name="connsiteY0" fmla="*/ 752475 h 942975"/>
                <a:gd name="connsiteX1" fmla="*/ 126701 w 761104"/>
                <a:gd name="connsiteY1" fmla="*/ 0 h 942975"/>
                <a:gd name="connsiteX2" fmla="*/ 506805 w 761104"/>
                <a:gd name="connsiteY2" fmla="*/ 0 h 942975"/>
                <a:gd name="connsiteX3" fmla="*/ 761104 w 761104"/>
                <a:gd name="connsiteY3" fmla="*/ 942975 h 942975"/>
                <a:gd name="connsiteX4" fmla="*/ 0 w 761104"/>
                <a:gd name="connsiteY4" fmla="*/ 752475 h 942975"/>
                <a:gd name="connsiteX0" fmla="*/ 0 w 742054"/>
                <a:gd name="connsiteY0" fmla="*/ 752475 h 758825"/>
                <a:gd name="connsiteX1" fmla="*/ 126701 w 742054"/>
                <a:gd name="connsiteY1" fmla="*/ 0 h 758825"/>
                <a:gd name="connsiteX2" fmla="*/ 506805 w 742054"/>
                <a:gd name="connsiteY2" fmla="*/ 0 h 758825"/>
                <a:gd name="connsiteX3" fmla="*/ 742054 w 742054"/>
                <a:gd name="connsiteY3" fmla="*/ 758825 h 758825"/>
                <a:gd name="connsiteX4" fmla="*/ 0 w 742054"/>
                <a:gd name="connsiteY4" fmla="*/ 752475 h 758825"/>
                <a:gd name="connsiteX0" fmla="*/ 0 w 748404"/>
                <a:gd name="connsiteY0" fmla="*/ 752475 h 892175"/>
                <a:gd name="connsiteX1" fmla="*/ 126701 w 748404"/>
                <a:gd name="connsiteY1" fmla="*/ 0 h 892175"/>
                <a:gd name="connsiteX2" fmla="*/ 506805 w 748404"/>
                <a:gd name="connsiteY2" fmla="*/ 0 h 892175"/>
                <a:gd name="connsiteX3" fmla="*/ 748404 w 748404"/>
                <a:gd name="connsiteY3" fmla="*/ 892175 h 892175"/>
                <a:gd name="connsiteX4" fmla="*/ 0 w 748404"/>
                <a:gd name="connsiteY4" fmla="*/ 752475 h 892175"/>
                <a:gd name="connsiteX0" fmla="*/ 0 w 3034404"/>
                <a:gd name="connsiteY0" fmla="*/ 673100 h 892175"/>
                <a:gd name="connsiteX1" fmla="*/ 2412701 w 3034404"/>
                <a:gd name="connsiteY1" fmla="*/ 0 h 892175"/>
                <a:gd name="connsiteX2" fmla="*/ 2792805 w 3034404"/>
                <a:gd name="connsiteY2" fmla="*/ 0 h 892175"/>
                <a:gd name="connsiteX3" fmla="*/ 3034404 w 3034404"/>
                <a:gd name="connsiteY3" fmla="*/ 892175 h 892175"/>
                <a:gd name="connsiteX4" fmla="*/ 0 w 3034404"/>
                <a:gd name="connsiteY4" fmla="*/ 673100 h 892175"/>
                <a:gd name="connsiteX0" fmla="*/ 0 w 3034404"/>
                <a:gd name="connsiteY0" fmla="*/ 673100 h 892175"/>
                <a:gd name="connsiteX1" fmla="*/ 2412701 w 3034404"/>
                <a:gd name="connsiteY1" fmla="*/ 0 h 892175"/>
                <a:gd name="connsiteX2" fmla="*/ 2776930 w 3034404"/>
                <a:gd name="connsiteY2" fmla="*/ 6350 h 892175"/>
                <a:gd name="connsiteX3" fmla="*/ 3034404 w 3034404"/>
                <a:gd name="connsiteY3" fmla="*/ 892175 h 892175"/>
                <a:gd name="connsiteX4" fmla="*/ 0 w 3034404"/>
                <a:gd name="connsiteY4" fmla="*/ 673100 h 892175"/>
                <a:gd name="connsiteX0" fmla="*/ 0 w 3034404"/>
                <a:gd name="connsiteY0" fmla="*/ 666750 h 885825"/>
                <a:gd name="connsiteX1" fmla="*/ 2406351 w 3034404"/>
                <a:gd name="connsiteY1" fmla="*/ 3175 h 885825"/>
                <a:gd name="connsiteX2" fmla="*/ 2776930 w 3034404"/>
                <a:gd name="connsiteY2" fmla="*/ 0 h 885825"/>
                <a:gd name="connsiteX3" fmla="*/ 3034404 w 3034404"/>
                <a:gd name="connsiteY3" fmla="*/ 885825 h 885825"/>
                <a:gd name="connsiteX4" fmla="*/ 0 w 3034404"/>
                <a:gd name="connsiteY4" fmla="*/ 6667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4404" h="885825">
                  <a:moveTo>
                    <a:pt x="0" y="666750"/>
                  </a:moveTo>
                  <a:lnTo>
                    <a:pt x="2406351" y="3175"/>
                  </a:lnTo>
                  <a:lnTo>
                    <a:pt x="2776930" y="0"/>
                  </a:lnTo>
                  <a:lnTo>
                    <a:pt x="3034404" y="885825"/>
                  </a:lnTo>
                  <a:lnTo>
                    <a:pt x="0" y="6667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35977" y="1533525"/>
              <a:ext cx="369572" cy="152400"/>
            </a:xfrm>
            <a:prstGeom prst="rect">
              <a:avLst/>
            </a:prstGeom>
            <a:solidFill>
              <a:srgbClr val="F7964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30555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75116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44688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414256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83828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683907" y="5587615"/>
            <a:ext cx="3335893" cy="618339"/>
            <a:chOff x="2683907" y="5587615"/>
            <a:chExt cx="3335893" cy="618339"/>
          </a:xfrm>
        </p:grpSpPr>
        <p:sp>
          <p:nvSpPr>
            <p:cNvPr id="54" name="TextBox 53"/>
            <p:cNvSpPr txBox="1"/>
            <p:nvPr/>
          </p:nvSpPr>
          <p:spPr>
            <a:xfrm>
              <a:off x="2683907" y="5587615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00400" y="5642608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600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41094" y="5690623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800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236881" y="5757446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00600" y="5833646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1200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79881" y="5867400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1400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15442" y="4614446"/>
            <a:ext cx="1321572" cy="1439108"/>
            <a:chOff x="5815442" y="4614446"/>
            <a:chExt cx="1321572" cy="1439108"/>
          </a:xfrm>
        </p:grpSpPr>
        <p:sp>
          <p:nvSpPr>
            <p:cNvPr id="60" name="TextBox 59"/>
            <p:cNvSpPr txBox="1"/>
            <p:nvPr/>
          </p:nvSpPr>
          <p:spPr>
            <a:xfrm>
              <a:off x="5815442" y="571500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81228" y="545264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6000" y="522404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48400" y="502920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51.5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00800" y="480060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51.6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553200" y="461444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51.7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292320" y="53520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86000" y="49530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86000" y="44620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292320" y="40048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92320" y="35476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4" name="TextBox 73"/>
          <p:cNvSpPr txBox="1"/>
          <p:nvPr/>
        </p:nvSpPr>
        <p:spPr>
          <a:xfrm rot="16200000">
            <a:off x="1108800" y="438772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Intensity x 10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786837" y="6031468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m/z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 rot="18028266">
            <a:off x="6050828" y="5266668"/>
            <a:ext cx="1747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Retention Time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945250" y="1533979"/>
            <a:ext cx="369572" cy="1524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495634" y="6169578"/>
            <a:ext cx="346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Venable et al Nat Methods 2004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Dong et al Science 2007</a:t>
            </a:r>
          </a:p>
        </p:txBody>
      </p:sp>
    </p:spTree>
    <p:extLst>
      <p:ext uri="{BB962C8B-B14F-4D97-AF65-F5344CB8AC3E}">
        <p14:creationId xmlns:p14="http://schemas.microsoft.com/office/powerpoint/2010/main" val="363216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Tools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0306" y="1535666"/>
            <a:ext cx="1892185" cy="1963077"/>
            <a:chOff x="730306" y="1535666"/>
            <a:chExt cx="1892185" cy="1963077"/>
          </a:xfrm>
        </p:grpSpPr>
        <p:pic>
          <p:nvPicPr>
            <p:cNvPr id="3076" name="Picture 4" descr="MSsta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90499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84356" y="1535666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Msstats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Vitek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0306" y="3190966"/>
              <a:ext cx="1892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grouped study statistics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88524" y="1535666"/>
            <a:ext cx="1966949" cy="1956824"/>
            <a:chOff x="3588524" y="1535666"/>
            <a:chExt cx="1966949" cy="1956824"/>
          </a:xfrm>
        </p:grpSpPr>
        <p:pic>
          <p:nvPicPr>
            <p:cNvPr id="3078" name="Picture 6" descr="QuaS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904998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749819" y="1535666"/>
              <a:ext cx="1644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QuaSAR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(Carr)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88524" y="3184713"/>
              <a:ext cx="1966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response curve statistics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11304" y="4130821"/>
            <a:ext cx="2036391" cy="1887602"/>
            <a:chOff x="6411304" y="4130821"/>
            <a:chExt cx="2036391" cy="1887602"/>
          </a:xfrm>
        </p:grpSpPr>
        <p:pic>
          <p:nvPicPr>
            <p:cNvPr id="3084" name="Picture 12" descr="Population Varia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449579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411304" y="4130821"/>
              <a:ext cx="2036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Population Variation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87983" y="5710646"/>
              <a:ext cx="1596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mutation frequency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13472" y="4126467"/>
            <a:ext cx="2117054" cy="1891956"/>
            <a:chOff x="3513472" y="4126467"/>
            <a:chExt cx="2117054" cy="1891956"/>
          </a:xfrm>
        </p:grpSpPr>
        <p:pic>
          <p:nvPicPr>
            <p:cNvPr id="3082" name="Picture 10" descr="Pro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4495799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513472" y="4126467"/>
              <a:ext cx="2117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Protter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Wollscheid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60952" y="5710646"/>
              <a:ext cx="2022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transmembrane topology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86264" y="1535666"/>
            <a:ext cx="2014975" cy="1891955"/>
            <a:chOff x="633165" y="4126467"/>
            <a:chExt cx="2014975" cy="1891955"/>
          </a:xfrm>
        </p:grpSpPr>
        <p:pic>
          <p:nvPicPr>
            <p:cNvPr id="3080" name="Picture 8" descr="SProCo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44958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33165" y="4126467"/>
              <a:ext cx="2014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SProCoP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(Bereman)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72744" y="5710645"/>
              <a:ext cx="1417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system suitability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0831" y="4182708"/>
            <a:ext cx="2088072" cy="1894133"/>
            <a:chOff x="6385464" y="1535666"/>
            <a:chExt cx="2088072" cy="1894133"/>
          </a:xfrm>
        </p:grpSpPr>
        <p:pic>
          <p:nvPicPr>
            <p:cNvPr id="3074" name="Picture 2" descr="MS1Prob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1981198"/>
              <a:ext cx="114300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385464" y="1535666"/>
              <a:ext cx="2088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MS1 Probe (Gibson)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04370" y="3122022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MS1 filtering statistics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57600" y="63246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Broudy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et. al, submitted to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Bioinformatics</a:t>
            </a:r>
          </a:p>
        </p:txBody>
      </p:sp>
      <p:sp>
        <p:nvSpPr>
          <p:cNvPr id="3" name="TextBox 2"/>
          <p:cNvSpPr txBox="1"/>
          <p:nvPr/>
        </p:nvSpPr>
        <p:spPr>
          <a:xfrm rot="-1500000">
            <a:off x="366790" y="2235111"/>
            <a:ext cx="238578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3946 Downloads!</a:t>
            </a:r>
          </a:p>
        </p:txBody>
      </p:sp>
      <p:sp>
        <p:nvSpPr>
          <p:cNvPr id="23" name="TextBox 22"/>
          <p:cNvSpPr txBox="1"/>
          <p:nvPr/>
        </p:nvSpPr>
        <p:spPr>
          <a:xfrm rot="-1500000">
            <a:off x="6334637" y="4915894"/>
            <a:ext cx="22318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208 Downloads!</a:t>
            </a:r>
          </a:p>
        </p:txBody>
      </p:sp>
      <p:sp>
        <p:nvSpPr>
          <p:cNvPr id="24" name="TextBox 23"/>
          <p:cNvSpPr txBox="1"/>
          <p:nvPr/>
        </p:nvSpPr>
        <p:spPr>
          <a:xfrm rot="-1500000">
            <a:off x="3413908" y="4898943"/>
            <a:ext cx="22318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363 Downloads!</a:t>
            </a:r>
          </a:p>
        </p:txBody>
      </p:sp>
      <p:sp>
        <p:nvSpPr>
          <p:cNvPr id="25" name="TextBox 24"/>
          <p:cNvSpPr txBox="1"/>
          <p:nvPr/>
        </p:nvSpPr>
        <p:spPr>
          <a:xfrm rot="-1500000">
            <a:off x="602599" y="4945793"/>
            <a:ext cx="22318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962 Downloads!</a:t>
            </a:r>
          </a:p>
        </p:txBody>
      </p:sp>
      <p:sp>
        <p:nvSpPr>
          <p:cNvPr id="26" name="TextBox 25"/>
          <p:cNvSpPr txBox="1"/>
          <p:nvPr/>
        </p:nvSpPr>
        <p:spPr>
          <a:xfrm rot="-1500000">
            <a:off x="3438396" y="2314516"/>
            <a:ext cx="238578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1271 Downloads!</a:t>
            </a:r>
          </a:p>
        </p:txBody>
      </p:sp>
      <p:sp>
        <p:nvSpPr>
          <p:cNvPr id="27" name="TextBox 26"/>
          <p:cNvSpPr txBox="1"/>
          <p:nvPr/>
        </p:nvSpPr>
        <p:spPr>
          <a:xfrm rot="-1500000">
            <a:off x="6334637" y="2306810"/>
            <a:ext cx="22318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919 Downloads</a:t>
            </a:r>
          </a:p>
        </p:txBody>
      </p:sp>
    </p:spTree>
    <p:extLst>
      <p:ext uri="{BB962C8B-B14F-4D97-AF65-F5344CB8AC3E}">
        <p14:creationId xmlns:p14="http://schemas.microsoft.com/office/powerpoint/2010/main" val="10423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14 Tutorials (5 translated)</a:t>
            </a:r>
          </a:p>
        </p:txBody>
      </p:sp>
      <p:pic>
        <p:nvPicPr>
          <p:cNvPr id="1026" name="Picture 2" descr="https://skyline.gs.washington.edu/tutorials/MethodEdit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7856"/>
            <a:ext cx="1615291" cy="129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kyline.gs.washington.edu/tutorials/MethodRefine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84" y="1731150"/>
            <a:ext cx="1767690" cy="112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kyline.gs.washington.edu/tutorials/MS1Filtering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7" y="3565230"/>
            <a:ext cx="1441816" cy="11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kyline.gs.washington.edu/tutorials/TargetedMSMS_thum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71" y="3569077"/>
            <a:ext cx="2019155" cy="10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kyline.gs.washington.edu/tutorials/CustomReports_thum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6" y="5290159"/>
            <a:ext cx="1610541" cy="10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kyline.gs.washington.edu/tutorials/PeakPicki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91" y="5290159"/>
            <a:ext cx="1623691" cy="98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kyline.gs.washington.edu/tutorials/iRT_thum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69" y="5257877"/>
            <a:ext cx="2134109" cy="10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skyline.gs.washington.edu/tutorials/OptimizeCE_thum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85" y="5232348"/>
            <a:ext cx="1597025" cy="10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82" y="13501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Editing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0057" y="1350150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Refinement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81940" y="3261047"/>
            <a:ext cx="2129109" cy="1434000"/>
            <a:chOff x="4271691" y="1303774"/>
            <a:chExt cx="2129109" cy="1434000"/>
          </a:xfrm>
        </p:grpSpPr>
        <p:pic>
          <p:nvPicPr>
            <p:cNvPr id="1030" name="Picture 6" descr="https://skyline.gs.washington.edu/tutorials/ExistingQuant_thumb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213" y="1676400"/>
              <a:ext cx="1762856" cy="106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271691" y="1303774"/>
              <a:ext cx="212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Existing Experiments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9791" y="485972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695" y="318003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MS1 Filtering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3189" y="317024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Targeted MS/MS (PRM)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122" y="4910879"/>
            <a:ext cx="17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 Reports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6699" y="4913203"/>
            <a:ext cx="23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Advanced Peak Picking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32798" y="4910879"/>
            <a:ext cx="49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6179" y="645555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Growing…</a:t>
            </a:r>
          </a:p>
        </p:txBody>
      </p:sp>
      <p:sp>
        <p:nvSpPr>
          <p:cNvPr id="4" name="TextBox 3"/>
          <p:cNvSpPr txBox="1"/>
          <p:nvPr/>
        </p:nvSpPr>
        <p:spPr>
          <a:xfrm rot="-1500000">
            <a:off x="5480" y="385703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sp>
        <p:nvSpPr>
          <p:cNvPr id="27" name="TextBox 26"/>
          <p:cNvSpPr txBox="1"/>
          <p:nvPr/>
        </p:nvSpPr>
        <p:spPr>
          <a:xfrm rot="-1500000">
            <a:off x="2252685" y="378083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sp>
        <p:nvSpPr>
          <p:cNvPr id="28" name="TextBox 27"/>
          <p:cNvSpPr txBox="1"/>
          <p:nvPr/>
        </p:nvSpPr>
        <p:spPr>
          <a:xfrm rot="-1500000">
            <a:off x="-38795" y="202823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pic>
        <p:nvPicPr>
          <p:cNvPr id="29" name="Picture 2" descr="https://skyline.gs.washington.edu/tutorials/DIA_thum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10" y="3565230"/>
            <a:ext cx="2211190" cy="10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982198" y="3161457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 with DDA</a:t>
            </a:r>
          </a:p>
        </p:txBody>
      </p:sp>
      <p:sp>
        <p:nvSpPr>
          <p:cNvPr id="31" name="TextBox 30"/>
          <p:cNvSpPr txBox="1"/>
          <p:nvPr/>
        </p:nvSpPr>
        <p:spPr>
          <a:xfrm rot="-1500000">
            <a:off x="4729880" y="378083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sp>
        <p:nvSpPr>
          <p:cNvPr id="32" name="TextBox 31"/>
          <p:cNvSpPr txBox="1"/>
          <p:nvPr/>
        </p:nvSpPr>
        <p:spPr>
          <a:xfrm rot="-1500000">
            <a:off x="2062880" y="197765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613503" y="1395150"/>
            <a:ext cx="2092097" cy="1600047"/>
            <a:chOff x="6592999" y="1350071"/>
            <a:chExt cx="2092097" cy="1600047"/>
          </a:xfrm>
        </p:grpSpPr>
        <p:sp>
          <p:nvSpPr>
            <p:cNvPr id="11" name="TextBox 10"/>
            <p:cNvSpPr txBox="1"/>
            <p:nvPr/>
          </p:nvSpPr>
          <p:spPr>
            <a:xfrm>
              <a:off x="6781800" y="1350071"/>
              <a:ext cx="175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Grouped Studies</a:t>
              </a:r>
            </a:p>
          </p:txBody>
        </p:sp>
        <p:pic>
          <p:nvPicPr>
            <p:cNvPr id="16" name="Picture 2" descr="https://skyline.gs.washington.edu/tutorials/GroupedStudies1_thumb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999" y="1690662"/>
              <a:ext cx="2092097" cy="1259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 rot="-1500000">
            <a:off x="4577480" y="205385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8475" y="1426350"/>
            <a:ext cx="1945862" cy="1546231"/>
            <a:chOff x="7064664" y="3125288"/>
            <a:chExt cx="1945862" cy="1546231"/>
          </a:xfrm>
        </p:grpSpPr>
        <p:sp>
          <p:nvSpPr>
            <p:cNvPr id="15" name="TextBox 14"/>
            <p:cNvSpPr txBox="1"/>
            <p:nvPr/>
          </p:nvSpPr>
          <p:spPr>
            <a:xfrm>
              <a:off x="7247956" y="3125288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Small Molecule</a:t>
              </a:r>
            </a:p>
          </p:txBody>
        </p:sp>
        <p:pic>
          <p:nvPicPr>
            <p:cNvPr id="3074" name="Picture 2" descr="https://skyline.gs.washington.edu/tutorials/SmallMolecule_thumb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4664" y="3500160"/>
              <a:ext cx="1945862" cy="1171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 rot="-1500000">
            <a:off x="4584820" y="5469495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sp>
        <p:nvSpPr>
          <p:cNvPr id="38" name="TextBox 37"/>
          <p:cNvSpPr txBox="1"/>
          <p:nvPr/>
        </p:nvSpPr>
        <p:spPr>
          <a:xfrm rot="-1500000">
            <a:off x="6767843" y="2103859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  <p:sp>
        <p:nvSpPr>
          <p:cNvPr id="39" name="TextBox 38"/>
          <p:cNvSpPr txBox="1"/>
          <p:nvPr/>
        </p:nvSpPr>
        <p:spPr>
          <a:xfrm rot="-1500000">
            <a:off x="2328042" y="5534291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webinar!</a:t>
            </a:r>
          </a:p>
        </p:txBody>
      </p:sp>
    </p:spTree>
    <p:extLst>
      <p:ext uri="{BB962C8B-B14F-4D97-AF65-F5344CB8AC3E}">
        <p14:creationId xmlns:p14="http://schemas.microsoft.com/office/powerpoint/2010/main" val="16080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28" grpId="0"/>
      <p:bldP spid="31" grpId="0"/>
      <p:bldP spid="32" grpId="0"/>
      <p:bldP spid="35" grpId="0"/>
      <p:bldP spid="37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and Publishing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250046" y="1243379"/>
            <a:ext cx="8382000" cy="493776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Publish fully annotated Skyline documents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Build chromatogram libraries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Aggregate lab QC data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Free hosted version (</a:t>
            </a:r>
            <a:r>
              <a:rPr lang="en-US" sz="2000" dirty="0">
                <a:hlinkClick r:id="rId3"/>
              </a:rPr>
              <a:t>http://panoramaweb.org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228 labs so far (including large projects from LINCS, CPTAC, &amp; ABRF </a:t>
            </a:r>
            <a:r>
              <a:rPr lang="en-US" sz="1600" dirty="0" err="1"/>
              <a:t>sPRG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&gt;9589 data sets uploaded</a:t>
            </a:r>
          </a:p>
          <a:p>
            <a:pPr lvl="1"/>
            <a:r>
              <a:rPr lang="en-US" sz="1600" dirty="0"/>
              <a:t>User controlled security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Built on LabKey Server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Locally installable server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Panorama Public supports the most recent MCP guidelines for reporting quantitative results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Panorama Partners – Four Pharma Companies and NCI CPTAC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Free and open source (Apache 2.0)</a:t>
            </a:r>
          </a:p>
          <a:p>
            <a:endParaRPr lang="en-US" sz="2000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04" y="1295400"/>
            <a:ext cx="1453896" cy="17525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63246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Sharma, et. al,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J. Proteome Res. 2014</a:t>
            </a:r>
          </a:p>
        </p:txBody>
      </p:sp>
    </p:spTree>
    <p:extLst>
      <p:ext uri="{BB962C8B-B14F-4D97-AF65-F5344CB8AC3E}">
        <p14:creationId xmlns:p14="http://schemas.microsoft.com/office/powerpoint/2010/main" val="1489286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Growth High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5" y="953180"/>
            <a:ext cx="7771492" cy="57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0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with these documents?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7A118-2422-8A41-B021-2EBEF2EB30AF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1" y="1241222"/>
            <a:ext cx="8286711" cy="5358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1" y="1241221"/>
            <a:ext cx="4545190" cy="3005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62" y="1924050"/>
            <a:ext cx="34194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Growth of </a:t>
            </a:r>
            <a:r>
              <a:rPr lang="en-US" dirty="0" err="1"/>
              <a:t>PanoramaWeb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087" y="2061192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Lab Growth to 228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1454" y="2022864"/>
            <a:ext cx="350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Skyline docs to 9589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622740"/>
            <a:ext cx="4406901" cy="256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4" y="2730500"/>
            <a:ext cx="4438142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4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Runs - Peptides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2" y="1265172"/>
            <a:ext cx="8828997" cy="528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6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Proteins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9340"/>
            <a:ext cx="6888658" cy="1216026"/>
          </a:xfrm>
          <a:prstGeom prst="rect">
            <a:avLst/>
          </a:prstGeom>
          <a:noFill/>
          <a:ln>
            <a:noFill/>
          </a:ln>
          <a:effectLst>
            <a:outerShdw blurRad="127000" dir="7800000" algn="tl" rotWithShape="0">
              <a:schemeClr val="tx1">
                <a:alpha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9" y="1869394"/>
            <a:ext cx="7166715" cy="3623544"/>
          </a:xfrm>
          <a:prstGeom prst="rect">
            <a:avLst/>
          </a:prstGeom>
          <a:ln>
            <a:noFill/>
          </a:ln>
          <a:effectLst>
            <a:outerShdw blurRad="127000" dir="7800000" algn="tl" rotWithShape="0">
              <a:schemeClr val="tx1">
                <a:alpha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05" y="2590800"/>
            <a:ext cx="7261195" cy="4004535"/>
          </a:xfrm>
          <a:prstGeom prst="rect">
            <a:avLst/>
          </a:prstGeom>
          <a:ln>
            <a:noFill/>
          </a:ln>
          <a:effectLst>
            <a:outerShdw blurRad="127000" dir="7800000" algn="tl" rotWithShape="0">
              <a:schemeClr val="tx1">
                <a:alpha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7"/>
          <a:stretch>
            <a:fillRect/>
          </a:stretch>
        </p:blipFill>
        <p:spPr bwMode="auto">
          <a:xfrm>
            <a:off x="4495800" y="3357562"/>
            <a:ext cx="4343400" cy="3348038"/>
          </a:xfrm>
          <a:prstGeom prst="rect">
            <a:avLst/>
          </a:prstGeom>
          <a:ln>
            <a:noFill/>
          </a:ln>
          <a:effectLst>
            <a:outerShdw blurRad="127000" dir="7800000" algn="tl" rotWithShape="0">
              <a:schemeClr val="tx1">
                <a:alpha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5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Peptides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1" y="1252907"/>
            <a:ext cx="7824788" cy="1730693"/>
          </a:xfrm>
          <a:prstGeom prst="rect">
            <a:avLst/>
          </a:prstGeom>
          <a:noFill/>
          <a:ln>
            <a:noFill/>
          </a:ln>
          <a:effectLst>
            <a:outerShdw blurRad="127000" dir="7800000" algn="t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45" y="1600200"/>
            <a:ext cx="6209724" cy="4067836"/>
          </a:xfrm>
          <a:prstGeom prst="rect">
            <a:avLst/>
          </a:prstGeom>
          <a:noFill/>
          <a:ln>
            <a:noFill/>
          </a:ln>
          <a:effectLst>
            <a:outerShdw blurRad="127000" dir="7800000" algn="t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7239000" cy="29893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7487504" cy="3010488"/>
          </a:xfrm>
          <a:prstGeom prst="rect">
            <a:avLst/>
          </a:prstGeom>
          <a:noFill/>
          <a:ln>
            <a:noFill/>
          </a:ln>
          <a:effectLst>
            <a:outerShdw blurRad="127000" dir="7800000" algn="tl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35052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4495800" y="1981200"/>
            <a:ext cx="4191000" cy="12255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only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multicellular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organism with a genome sequenced to completeness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810000"/>
            <a:ext cx="9144000" cy="2286000"/>
            <a:chOff x="0" y="2400"/>
            <a:chExt cx="5760" cy="1440"/>
          </a:xfrm>
        </p:grpSpPr>
        <p:pic>
          <p:nvPicPr>
            <p:cNvPr id="80902" name="Picture 6" descr="lineage1"/>
            <p:cNvPicPr>
              <a:picLocks noChangeAspect="1" noChangeArrowheads="1"/>
            </p:cNvPicPr>
            <p:nvPr/>
          </p:nvPicPr>
          <p:blipFill>
            <a:blip r:embed="rId3" cstate="print">
              <a:lum bright="-42000" contrast="42000"/>
            </a:blip>
            <a:srcRect/>
            <a:stretch>
              <a:fillRect/>
            </a:stretch>
          </p:blipFill>
          <p:spPr bwMode="auto">
            <a:xfrm>
              <a:off x="0" y="2736"/>
              <a:ext cx="5760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1" name="Text Box 7"/>
            <p:cNvSpPr txBox="1">
              <a:spLocks noChangeArrowheads="1"/>
            </p:cNvSpPr>
            <p:nvPr/>
          </p:nvSpPr>
          <p:spPr bwMode="auto">
            <a:xfrm>
              <a:off x="1152" y="2400"/>
              <a:ext cx="3802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Complete Lineage for all 959 Somatic Cells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25" y="142875"/>
            <a:ext cx="9067800" cy="1143000"/>
          </a:xfrm>
        </p:spPr>
        <p:txBody>
          <a:bodyPr/>
          <a:lstStyle/>
          <a:p>
            <a:r>
              <a:rPr lang="en-US" i="1" dirty="0"/>
              <a:t>C. </a:t>
            </a:r>
            <a:r>
              <a:rPr lang="en-US" i="1" dirty="0" err="1"/>
              <a:t>elegans</a:t>
            </a:r>
            <a:r>
              <a:rPr lang="en-US" i="1" dirty="0"/>
              <a:t> as an In Vivo Model System for Proteomics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57925" y="6301859"/>
            <a:ext cx="2819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Done by Gennifer Merrihew</a:t>
            </a:r>
          </a:p>
        </p:txBody>
      </p:sp>
    </p:spTree>
    <p:extLst>
      <p:ext uri="{BB962C8B-B14F-4D97-AF65-F5344CB8AC3E}">
        <p14:creationId xmlns:p14="http://schemas.microsoft.com/office/powerpoint/2010/main" val="19962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Views, Sorts, Filters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1" y="1371600"/>
            <a:ext cx="474971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1" y="1383376"/>
            <a:ext cx="4726709" cy="288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758949" cy="45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83968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5666844" cy="332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4600"/>
            <a:ext cx="5729491" cy="330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5769705" cy="333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4600"/>
            <a:ext cx="6074396" cy="350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6013251" cy="342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50182"/>
            <a:ext cx="6078744" cy="430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7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LINCS Data is Available Through Panorama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38" y="953180"/>
            <a:ext cx="6009261" cy="57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0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has Extensive API Support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09" y="1024428"/>
            <a:ext cx="8432190" cy="53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5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to NIH Branded Sites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8" y="2019300"/>
            <a:ext cx="4302208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88" y="1371600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NCI CPTAC Assay Portal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78" y="2019300"/>
            <a:ext cx="4288766" cy="398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5156" y="1371600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LINCS pilincs.org</a:t>
            </a:r>
          </a:p>
        </p:txBody>
      </p:sp>
    </p:spTree>
    <p:extLst>
      <p:ext uri="{BB962C8B-B14F-4D97-AF65-F5344CB8AC3E}">
        <p14:creationId xmlns:p14="http://schemas.microsoft.com/office/powerpoint/2010/main" val="153503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http://passport.maccosslab.org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" y="1010590"/>
            <a:ext cx="6840701" cy="53327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61" y="2458476"/>
            <a:ext cx="5609458" cy="37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Panorama Public is a Place to Share Quantitative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5" y="1007466"/>
            <a:ext cx="5470961" cy="5026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35" y="1642635"/>
            <a:ext cx="4756485" cy="4848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347" y="1954737"/>
            <a:ext cx="4366165" cy="3382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682" y="2288745"/>
            <a:ext cx="2753773" cy="39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Grouth</a:t>
            </a:r>
            <a:r>
              <a:rPr lang="en-US" dirty="0"/>
              <a:t> Partially Enabled by AutoQC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7" b="10466"/>
          <a:stretch/>
        </p:blipFill>
        <p:spPr>
          <a:xfrm>
            <a:off x="644222" y="1192307"/>
            <a:ext cx="7855563" cy="54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71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Neutral AutoQC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3" y="1352965"/>
            <a:ext cx="8586762" cy="4913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827" y="5558443"/>
            <a:ext cx="395047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Automation of CPTAC System Suitability Process</a:t>
            </a:r>
          </a:p>
        </p:txBody>
      </p:sp>
    </p:spTree>
    <p:extLst>
      <p:ext uri="{BB962C8B-B14F-4D97-AF65-F5344CB8AC3E}">
        <p14:creationId xmlns:p14="http://schemas.microsoft.com/office/powerpoint/2010/main" val="171902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Uploaded Automatically to Panorama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26" y="1183260"/>
            <a:ext cx="692564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62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Performance Overtime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4" y="1980713"/>
            <a:ext cx="8471947" cy="36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" y="152400"/>
            <a:ext cx="7620000" cy="6562725"/>
            <a:chOff x="240" y="90"/>
            <a:chExt cx="4800" cy="413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0" y="456"/>
              <a:ext cx="4800" cy="3768"/>
              <a:chOff x="240" y="240"/>
              <a:chExt cx="4800" cy="3768"/>
            </a:xfrm>
          </p:grpSpPr>
          <p:sp>
            <p:nvSpPr>
              <p:cNvPr id="37894" name="Line 4"/>
              <p:cNvSpPr>
                <a:spLocks noChangeShapeType="1"/>
              </p:cNvSpPr>
              <p:nvPr/>
            </p:nvSpPr>
            <p:spPr bwMode="auto">
              <a:xfrm>
                <a:off x="2941" y="432"/>
                <a:ext cx="1331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 rot="1766633">
                <a:off x="862" y="3125"/>
                <a:ext cx="204" cy="428"/>
                <a:chOff x="3530" y="3120"/>
                <a:chExt cx="192" cy="336"/>
              </a:xfrm>
            </p:grpSpPr>
            <p:sp>
              <p:nvSpPr>
                <p:cNvPr id="37929" name="Line 6"/>
                <p:cNvSpPr>
                  <a:spLocks noChangeShapeType="1"/>
                </p:cNvSpPr>
                <p:nvPr/>
              </p:nvSpPr>
              <p:spPr bwMode="auto">
                <a:xfrm>
                  <a:off x="3622" y="312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930" name="Line 7"/>
                <p:cNvSpPr>
                  <a:spLocks noChangeShapeType="1"/>
                </p:cNvSpPr>
                <p:nvPr/>
              </p:nvSpPr>
              <p:spPr bwMode="auto">
                <a:xfrm>
                  <a:off x="3529" y="345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 rot="19833367" flipH="1">
                <a:off x="1824" y="3120"/>
                <a:ext cx="204" cy="428"/>
                <a:chOff x="3530" y="3120"/>
                <a:chExt cx="192" cy="336"/>
              </a:xfrm>
            </p:grpSpPr>
            <p:sp>
              <p:nvSpPr>
                <p:cNvPr id="37927" name="Line 9"/>
                <p:cNvSpPr>
                  <a:spLocks noChangeShapeType="1"/>
                </p:cNvSpPr>
                <p:nvPr/>
              </p:nvSpPr>
              <p:spPr bwMode="auto">
                <a:xfrm>
                  <a:off x="3623" y="312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928" name="Line 10"/>
                <p:cNvSpPr>
                  <a:spLocks noChangeShapeType="1"/>
                </p:cNvSpPr>
                <p:nvPr/>
              </p:nvSpPr>
              <p:spPr bwMode="auto">
                <a:xfrm>
                  <a:off x="3530" y="345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11"/>
              <p:cNvGrpSpPr>
                <a:grpSpLocks/>
              </p:cNvGrpSpPr>
              <p:nvPr/>
            </p:nvGrpSpPr>
            <p:grpSpPr bwMode="auto">
              <a:xfrm>
                <a:off x="1357" y="3120"/>
                <a:ext cx="192" cy="336"/>
                <a:chOff x="3530" y="3120"/>
                <a:chExt cx="192" cy="336"/>
              </a:xfrm>
            </p:grpSpPr>
            <p:sp>
              <p:nvSpPr>
                <p:cNvPr id="37925" name="Line 12"/>
                <p:cNvSpPr>
                  <a:spLocks noChangeShapeType="1"/>
                </p:cNvSpPr>
                <p:nvPr/>
              </p:nvSpPr>
              <p:spPr bwMode="auto">
                <a:xfrm>
                  <a:off x="3622" y="312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926" name="Line 13"/>
                <p:cNvSpPr>
                  <a:spLocks noChangeShapeType="1"/>
                </p:cNvSpPr>
                <p:nvPr/>
              </p:nvSpPr>
              <p:spPr bwMode="auto">
                <a:xfrm>
                  <a:off x="3530" y="345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14"/>
              <p:cNvGrpSpPr>
                <a:grpSpLocks/>
              </p:cNvGrpSpPr>
              <p:nvPr/>
            </p:nvGrpSpPr>
            <p:grpSpPr bwMode="auto">
              <a:xfrm>
                <a:off x="3530" y="3120"/>
                <a:ext cx="192" cy="336"/>
                <a:chOff x="3530" y="3120"/>
                <a:chExt cx="192" cy="336"/>
              </a:xfrm>
            </p:grpSpPr>
            <p:sp>
              <p:nvSpPr>
                <p:cNvPr id="37923" name="Line 15"/>
                <p:cNvSpPr>
                  <a:spLocks noChangeShapeType="1"/>
                </p:cNvSpPr>
                <p:nvPr/>
              </p:nvSpPr>
              <p:spPr bwMode="auto">
                <a:xfrm>
                  <a:off x="3622" y="312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924" name="Line 16"/>
                <p:cNvSpPr>
                  <a:spLocks noChangeShapeType="1"/>
                </p:cNvSpPr>
                <p:nvPr/>
              </p:nvSpPr>
              <p:spPr bwMode="auto">
                <a:xfrm>
                  <a:off x="3530" y="345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899" name="Line 17"/>
              <p:cNvSpPr>
                <a:spLocks noChangeShapeType="1"/>
              </p:cNvSpPr>
              <p:nvPr/>
            </p:nvSpPr>
            <p:spPr bwMode="auto">
              <a:xfrm>
                <a:off x="746" y="432"/>
                <a:ext cx="1331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900" name="Rectangle 18"/>
              <p:cNvSpPr>
                <a:spLocks noChangeArrowheads="1"/>
              </p:cNvSpPr>
              <p:nvPr/>
            </p:nvSpPr>
            <p:spPr bwMode="auto">
              <a:xfrm>
                <a:off x="1128" y="240"/>
                <a:ext cx="624" cy="384"/>
              </a:xfrm>
              <a:prstGeom prst="rect">
                <a:avLst/>
              </a:prstGeom>
              <a:solidFill>
                <a:srgbClr val="DDDDD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Insulin</a:t>
                </a:r>
                <a:b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Receptor</a:t>
                </a:r>
              </a:p>
            </p:txBody>
          </p:sp>
          <p:sp>
            <p:nvSpPr>
              <p:cNvPr id="37901" name="Rectangle 19"/>
              <p:cNvSpPr>
                <a:spLocks noChangeArrowheads="1"/>
              </p:cNvSpPr>
              <p:nvPr/>
            </p:nvSpPr>
            <p:spPr bwMode="auto">
              <a:xfrm>
                <a:off x="3312" y="240"/>
                <a:ext cx="624" cy="384"/>
              </a:xfrm>
              <a:prstGeom prst="rect">
                <a:avLst/>
              </a:prstGeom>
              <a:solidFill>
                <a:srgbClr val="DDDDD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DAF-2</a:t>
                </a:r>
              </a:p>
            </p:txBody>
          </p:sp>
          <p:sp>
            <p:nvSpPr>
              <p:cNvPr id="37902" name="Oval 20"/>
              <p:cNvSpPr>
                <a:spLocks noChangeArrowheads="1"/>
              </p:cNvSpPr>
              <p:nvPr/>
            </p:nvSpPr>
            <p:spPr bwMode="auto">
              <a:xfrm>
                <a:off x="1080" y="840"/>
                <a:ext cx="720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IRS1-4</a:t>
                </a:r>
              </a:p>
            </p:txBody>
          </p:sp>
          <p:sp>
            <p:nvSpPr>
              <p:cNvPr id="37903" name="Oval 21"/>
              <p:cNvSpPr>
                <a:spLocks noChangeArrowheads="1"/>
              </p:cNvSpPr>
              <p:nvPr/>
            </p:nvSpPr>
            <p:spPr bwMode="auto">
              <a:xfrm>
                <a:off x="4320" y="840"/>
                <a:ext cx="720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IST-1</a:t>
                </a:r>
              </a:p>
            </p:txBody>
          </p:sp>
          <p:sp>
            <p:nvSpPr>
              <p:cNvPr id="37904" name="AutoShape 22"/>
              <p:cNvSpPr>
                <a:spLocks noChangeArrowheads="1"/>
              </p:cNvSpPr>
              <p:nvPr/>
            </p:nvSpPr>
            <p:spPr bwMode="auto">
              <a:xfrm>
                <a:off x="1008" y="1536"/>
                <a:ext cx="86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 3-kinase</a:t>
                </a:r>
              </a:p>
            </p:txBody>
          </p:sp>
          <p:sp>
            <p:nvSpPr>
              <p:cNvPr id="37905" name="AutoShape 23"/>
              <p:cNvSpPr>
                <a:spLocks noChangeArrowheads="1"/>
              </p:cNvSpPr>
              <p:nvPr/>
            </p:nvSpPr>
            <p:spPr bwMode="auto">
              <a:xfrm>
                <a:off x="3192" y="1536"/>
                <a:ext cx="86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AGE-1</a:t>
                </a:r>
              </a:p>
            </p:txBody>
          </p:sp>
          <p:sp>
            <p:nvSpPr>
              <p:cNvPr id="37906" name="AutoShape 24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864" cy="384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PDK1</a:t>
                </a:r>
              </a:p>
            </p:txBody>
          </p:sp>
          <p:sp>
            <p:nvSpPr>
              <p:cNvPr id="37907" name="AutoShape 25"/>
              <p:cNvSpPr>
                <a:spLocks noChangeArrowheads="1"/>
              </p:cNvSpPr>
              <p:nvPr/>
            </p:nvSpPr>
            <p:spPr bwMode="auto">
              <a:xfrm>
                <a:off x="3168" y="2208"/>
                <a:ext cx="912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PDK-1</a:t>
                </a:r>
              </a:p>
            </p:txBody>
          </p:sp>
          <p:sp>
            <p:nvSpPr>
              <p:cNvPr id="37908" name="AutoShape 26"/>
              <p:cNvSpPr>
                <a:spLocks noChangeArrowheads="1"/>
              </p:cNvSpPr>
              <p:nvPr/>
            </p:nvSpPr>
            <p:spPr bwMode="auto">
              <a:xfrm>
                <a:off x="1008" y="2832"/>
                <a:ext cx="86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AKT/PKB</a:t>
                </a:r>
              </a:p>
            </p:txBody>
          </p:sp>
          <p:sp>
            <p:nvSpPr>
              <p:cNvPr id="37909" name="AutoShape 27"/>
              <p:cNvSpPr>
                <a:spLocks noChangeArrowheads="1"/>
              </p:cNvSpPr>
              <p:nvPr/>
            </p:nvSpPr>
            <p:spPr bwMode="auto">
              <a:xfrm>
                <a:off x="3168" y="2832"/>
                <a:ext cx="912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AKT-1/AKT-2</a:t>
                </a:r>
              </a:p>
            </p:txBody>
          </p:sp>
          <p:sp>
            <p:nvSpPr>
              <p:cNvPr id="37910" name="Oval 28"/>
              <p:cNvSpPr>
                <a:spLocks noChangeArrowheads="1"/>
              </p:cNvSpPr>
              <p:nvPr/>
            </p:nvSpPr>
            <p:spPr bwMode="auto">
              <a:xfrm>
                <a:off x="1056" y="3528"/>
                <a:ext cx="768" cy="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FKHRL1</a:t>
                </a:r>
              </a:p>
            </p:txBody>
          </p:sp>
          <p:sp>
            <p:nvSpPr>
              <p:cNvPr id="37911" name="Oval 29"/>
              <p:cNvSpPr>
                <a:spLocks noChangeArrowheads="1"/>
              </p:cNvSpPr>
              <p:nvPr/>
            </p:nvSpPr>
            <p:spPr bwMode="auto">
              <a:xfrm>
                <a:off x="3240" y="3528"/>
                <a:ext cx="768" cy="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DAF-16</a:t>
                </a:r>
              </a:p>
            </p:txBody>
          </p:sp>
          <p:sp>
            <p:nvSpPr>
              <p:cNvPr id="37912" name="Oval 30"/>
              <p:cNvSpPr>
                <a:spLocks noChangeArrowheads="1"/>
              </p:cNvSpPr>
              <p:nvPr/>
            </p:nvSpPr>
            <p:spPr bwMode="auto">
              <a:xfrm>
                <a:off x="240" y="3528"/>
                <a:ext cx="768" cy="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FKHR</a:t>
                </a:r>
              </a:p>
            </p:txBody>
          </p:sp>
          <p:sp>
            <p:nvSpPr>
              <p:cNvPr id="37913" name="Oval 31"/>
              <p:cNvSpPr>
                <a:spLocks noChangeArrowheads="1"/>
              </p:cNvSpPr>
              <p:nvPr/>
            </p:nvSpPr>
            <p:spPr bwMode="auto">
              <a:xfrm>
                <a:off x="1872" y="3528"/>
                <a:ext cx="768" cy="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AFX</a:t>
                </a:r>
              </a:p>
            </p:txBody>
          </p:sp>
          <p:cxnSp>
            <p:nvCxnSpPr>
              <p:cNvPr id="81946" name="AutoShape 32"/>
              <p:cNvCxnSpPr>
                <a:cxnSpLocks noChangeShapeType="1"/>
                <a:stCxn id="37900" idx="2"/>
                <a:endCxn id="37902" idx="0"/>
              </p:cNvCxnSpPr>
              <p:nvPr/>
            </p:nvCxnSpPr>
            <p:spPr bwMode="auto">
              <a:xfrm>
                <a:off x="1440" y="633"/>
                <a:ext cx="0" cy="19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47" name="AutoShape 33"/>
              <p:cNvCxnSpPr>
                <a:cxnSpLocks noChangeShapeType="1"/>
                <a:stCxn id="37902" idx="4"/>
                <a:endCxn id="37904" idx="0"/>
              </p:cNvCxnSpPr>
              <p:nvPr/>
            </p:nvCxnSpPr>
            <p:spPr bwMode="auto">
              <a:xfrm>
                <a:off x="1440" y="1281"/>
                <a:ext cx="0" cy="24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48" name="AutoShape 34"/>
              <p:cNvCxnSpPr>
                <a:cxnSpLocks noChangeShapeType="1"/>
                <a:stCxn id="37901" idx="2"/>
                <a:endCxn id="37905" idx="0"/>
              </p:cNvCxnSpPr>
              <p:nvPr/>
            </p:nvCxnSpPr>
            <p:spPr bwMode="auto">
              <a:xfrm>
                <a:off x="3624" y="633"/>
                <a:ext cx="0" cy="894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49" name="AutoShape 35"/>
              <p:cNvCxnSpPr>
                <a:cxnSpLocks noChangeShapeType="1"/>
                <a:stCxn id="37901" idx="2"/>
                <a:endCxn id="37903" idx="1"/>
              </p:cNvCxnSpPr>
              <p:nvPr/>
            </p:nvCxnSpPr>
            <p:spPr bwMode="auto">
              <a:xfrm>
                <a:off x="3624" y="633"/>
                <a:ext cx="801" cy="26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50" name="AutoShape 36"/>
              <p:cNvCxnSpPr>
                <a:cxnSpLocks noChangeShapeType="1"/>
                <a:stCxn id="37903" idx="3"/>
                <a:endCxn id="37905" idx="3"/>
              </p:cNvCxnSpPr>
              <p:nvPr/>
            </p:nvCxnSpPr>
            <p:spPr bwMode="auto">
              <a:xfrm flipH="1">
                <a:off x="4065" y="1218"/>
                <a:ext cx="360" cy="51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51" name="AutoShape 37"/>
              <p:cNvCxnSpPr>
                <a:cxnSpLocks noChangeShapeType="1"/>
                <a:stCxn id="37904" idx="2"/>
                <a:endCxn id="37906" idx="0"/>
              </p:cNvCxnSpPr>
              <p:nvPr/>
            </p:nvCxnSpPr>
            <p:spPr bwMode="auto">
              <a:xfrm>
                <a:off x="1440" y="1929"/>
                <a:ext cx="0" cy="27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52" name="AutoShape 38"/>
              <p:cNvCxnSpPr>
                <a:cxnSpLocks noChangeShapeType="1"/>
                <a:stCxn id="37906" idx="2"/>
                <a:endCxn id="37908" idx="0"/>
              </p:cNvCxnSpPr>
              <p:nvPr/>
            </p:nvCxnSpPr>
            <p:spPr bwMode="auto">
              <a:xfrm>
                <a:off x="1440" y="2601"/>
                <a:ext cx="0" cy="22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53" name="AutoShape 39"/>
              <p:cNvCxnSpPr>
                <a:cxnSpLocks noChangeShapeType="1"/>
                <a:stCxn id="37905" idx="2"/>
                <a:endCxn id="37907" idx="0"/>
              </p:cNvCxnSpPr>
              <p:nvPr/>
            </p:nvCxnSpPr>
            <p:spPr bwMode="auto">
              <a:xfrm>
                <a:off x="3624" y="1929"/>
                <a:ext cx="0" cy="27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81954" name="AutoShape 40"/>
              <p:cNvCxnSpPr>
                <a:cxnSpLocks noChangeShapeType="1"/>
                <a:stCxn id="37907" idx="2"/>
                <a:endCxn id="37909" idx="0"/>
              </p:cNvCxnSpPr>
              <p:nvPr/>
            </p:nvCxnSpPr>
            <p:spPr bwMode="auto">
              <a:xfrm>
                <a:off x="3624" y="2601"/>
                <a:ext cx="0" cy="22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  <p:sp>
          <p:nvSpPr>
            <p:cNvPr id="37892" name="Text Box 41"/>
            <p:cNvSpPr txBox="1">
              <a:spLocks noChangeArrowheads="1"/>
            </p:cNvSpPr>
            <p:nvPr/>
          </p:nvSpPr>
          <p:spPr bwMode="auto">
            <a:xfrm>
              <a:off x="994" y="90"/>
              <a:ext cx="88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Humans</a:t>
              </a:r>
            </a:p>
          </p:txBody>
        </p:sp>
        <p:sp>
          <p:nvSpPr>
            <p:cNvPr id="37893" name="Text Box 42"/>
            <p:cNvSpPr txBox="1">
              <a:spLocks noChangeArrowheads="1"/>
            </p:cNvSpPr>
            <p:nvPr/>
          </p:nvSpPr>
          <p:spPr bwMode="auto">
            <a:xfrm>
              <a:off x="3096" y="96"/>
              <a:ext cx="108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C. elegans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0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New Paradigm for 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400" dirty="0"/>
              <a:t>Proteomics data needs to be “un-siloed”</a:t>
            </a:r>
          </a:p>
          <a:p>
            <a:pPr lvl="1"/>
            <a:r>
              <a:rPr lang="en-US" sz="4000" dirty="0"/>
              <a:t> A single place for all data</a:t>
            </a:r>
          </a:p>
          <a:p>
            <a:r>
              <a:rPr lang="en-US" sz="4400" dirty="0"/>
              <a:t>Volume of high value data is increasing</a:t>
            </a:r>
          </a:p>
          <a:p>
            <a:r>
              <a:rPr lang="en-US" sz="4400" dirty="0"/>
              <a:t>Crucial for peer review and critical analysis</a:t>
            </a:r>
          </a:p>
          <a:p>
            <a:r>
              <a:rPr lang="en-US" sz="4400" dirty="0"/>
              <a:t>Economics are driving demand for data reuse</a:t>
            </a:r>
          </a:p>
          <a:p>
            <a:r>
              <a:rPr lang="en-US" sz="4400" dirty="0"/>
              <a:t>Cultural shift: Public access to data collected with public funds</a:t>
            </a:r>
          </a:p>
          <a:p>
            <a:r>
              <a:rPr lang="en-US" sz="4400" dirty="0"/>
              <a:t>We need to bring algorithms to the data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04830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orus Log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29" y="729045"/>
            <a:ext cx="7070817" cy="18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5.googleusercontent.com/MZRa7XMIzRtIzBoDzSI_-thvYnwhroiCgXtqFDzZcLIfpj9VWJhTqRy-x_t9eGpJ-tXbcyA2eogvSP5XuepHarGRdMWZ0Lzb3zR7dhFsf_Hawjvd9vdD49Sb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3" y="3833483"/>
            <a:ext cx="36385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YUsuvncAo4-_7m1hWZ0MihAkw6JruGxp8AJXrp_ngRWiTt798GiD9pF8Su6qoiJLNashpH7EgAe7nMCLqURuQSMkJ1gPlrRiJxGoZDQHs_Cr6uAQy5xi3rj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3" y="3191198"/>
            <a:ext cx="3866310" cy="5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19754" y="6095883"/>
            <a:ext cx="2800767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</a:rPr>
              <a:t>http://chorusproject.org</a:t>
            </a:r>
          </a:p>
        </p:txBody>
      </p:sp>
      <p:pic>
        <p:nvPicPr>
          <p:cNvPr id="8" name="Picture 7" descr="logoty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42" y="3038798"/>
            <a:ext cx="1478756" cy="185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065" y="5309945"/>
            <a:ext cx="809228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Managed by Stratus Biosciences – A Non-Profit Company</a:t>
            </a:r>
          </a:p>
        </p:txBody>
      </p:sp>
    </p:spTree>
    <p:extLst>
      <p:ext uri="{BB962C8B-B14F-4D97-AF65-F5344CB8AC3E}">
        <p14:creationId xmlns:p14="http://schemas.microsoft.com/office/powerpoint/2010/main" val="74931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orus Logo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40" y="1295400"/>
            <a:ext cx="6308817" cy="1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8" y="6019800"/>
            <a:ext cx="4259499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http://chorusproject.org</a:t>
            </a:r>
          </a:p>
        </p:txBody>
      </p:sp>
      <p:pic>
        <p:nvPicPr>
          <p:cNvPr id="43010" name="Picture 2" descr="https://chorusproject.org/img/img-andrey-bondarenk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33411"/>
            <a:ext cx="2056180" cy="20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cbp.pitt.edu/images/faculty/yat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9" b="30000"/>
          <a:stretch/>
        </p:blipFill>
        <p:spPr bwMode="auto">
          <a:xfrm>
            <a:off x="990600" y="3220659"/>
            <a:ext cx="2001756" cy="208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0971" r="17981"/>
          <a:stretch/>
        </p:blipFill>
        <p:spPr>
          <a:xfrm>
            <a:off x="3633477" y="3229712"/>
            <a:ext cx="1973802" cy="2080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3833" y="5351605"/>
            <a:ext cx="153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Nate Yates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79746" y="5334000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Chris Wu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4228" y="5310666"/>
            <a:ext cx="272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Andrey Bondarenko</a:t>
            </a:r>
          </a:p>
        </p:txBody>
      </p:sp>
    </p:spTree>
    <p:extLst>
      <p:ext uri="{BB962C8B-B14F-4D97-AF65-F5344CB8AC3E}">
        <p14:creationId xmlns:p14="http://schemas.microsoft.com/office/powerpoint/2010/main" val="2877202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Chorus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436" y="2438399"/>
            <a:ext cx="4791363" cy="3437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200" y="1448705"/>
            <a:ext cx="3712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orbel"/>
              </a:rPr>
              <a:t>http://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orbel"/>
              </a:rPr>
              <a:t>chorusproject.org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orbe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89" y="2189853"/>
            <a:ext cx="5481883" cy="3902283"/>
          </a:xfrm>
          <a:prstGeom prst="rect">
            <a:avLst/>
          </a:prstGeom>
        </p:spPr>
      </p:pic>
      <p:pic>
        <p:nvPicPr>
          <p:cNvPr id="8" name="Picture 2" descr="Chorus Logoty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2" y="1481173"/>
            <a:ext cx="2743200" cy="73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2" y="2402053"/>
            <a:ext cx="2812478" cy="380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93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Sharing and Dissemination of RAW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30407" y="6600064"/>
            <a:ext cx="768955" cy="359760"/>
          </a:xfrm>
          <a:prstGeom prst="rect">
            <a:avLst/>
          </a:prstGeom>
        </p:spPr>
        <p:txBody>
          <a:bodyPr/>
          <a:lstStyle/>
          <a:p>
            <a:fld id="{651FC063-5EA9-49AF-AFAF-D68C9E82B23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44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4" y="1777098"/>
            <a:ext cx="4441167" cy="399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77097"/>
            <a:ext cx="4441167" cy="39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9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 Neutral Chromatogram and Spectrum Viewer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8839200" cy="475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5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 and Operators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61" y="1281954"/>
            <a:ext cx="2980442" cy="324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71" y="3550023"/>
            <a:ext cx="3503507" cy="2644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4" y="1281954"/>
            <a:ext cx="3294396" cy="4677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2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Upload / Desktop Client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5" y="1447800"/>
            <a:ext cx="6671189" cy="501717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00600" y="6096000"/>
            <a:ext cx="1752600" cy="368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43600" y="4953000"/>
            <a:ext cx="533400" cy="1143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1733" y="4368225"/>
            <a:ext cx="92365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73583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instrument has an automatic client uploader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8" y="2105891"/>
            <a:ext cx="1602798" cy="1068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23" y="1714945"/>
            <a:ext cx="2691245" cy="203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55" y="1714945"/>
            <a:ext cx="2691245" cy="203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617" y="4078432"/>
            <a:ext cx="3620925" cy="23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6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Organizing Data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2" y="1240118"/>
            <a:ext cx="8731250" cy="513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3"/>
          <a:stretch/>
        </p:blipFill>
        <p:spPr bwMode="auto">
          <a:xfrm>
            <a:off x="2264074" y="3134099"/>
            <a:ext cx="6610798" cy="1593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4"/>
          <a:stretch/>
        </p:blipFill>
        <p:spPr bwMode="auto">
          <a:xfrm>
            <a:off x="2766426" y="4691874"/>
            <a:ext cx="6254750" cy="1898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41400" y="2133600"/>
            <a:ext cx="7454900" cy="990600"/>
            <a:chOff x="656" y="1296"/>
            <a:chExt cx="4696" cy="62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401" y="1296"/>
              <a:ext cx="3168" cy="288"/>
              <a:chOff x="1401" y="1296"/>
              <a:chExt cx="3168" cy="288"/>
            </a:xfrm>
          </p:grpSpPr>
          <p:sp>
            <p:nvSpPr>
              <p:cNvPr id="38937" name="Line 5"/>
              <p:cNvSpPr>
                <a:spLocks noChangeShapeType="1"/>
              </p:cNvSpPr>
              <p:nvPr/>
            </p:nvSpPr>
            <p:spPr bwMode="auto">
              <a:xfrm flipH="1">
                <a:off x="1401" y="1296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938" name="Line 6"/>
              <p:cNvSpPr>
                <a:spLocks noChangeShapeType="1"/>
              </p:cNvSpPr>
              <p:nvPr/>
            </p:nvSpPr>
            <p:spPr bwMode="auto">
              <a:xfrm>
                <a:off x="2985" y="1296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656" y="1632"/>
              <a:ext cx="4696" cy="288"/>
              <a:chOff x="656" y="1632"/>
              <a:chExt cx="4696" cy="288"/>
            </a:xfrm>
          </p:grpSpPr>
          <p:sp>
            <p:nvSpPr>
              <p:cNvPr id="38935" name="Text Box 8"/>
              <p:cNvSpPr txBox="1">
                <a:spLocks noChangeArrowheads="1"/>
              </p:cNvSpPr>
              <p:nvPr/>
            </p:nvSpPr>
            <p:spPr bwMode="auto">
              <a:xfrm>
                <a:off x="656" y="1632"/>
                <a:ext cx="15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Soluble Proteins</a:t>
                </a:r>
              </a:p>
            </p:txBody>
          </p:sp>
          <p:sp>
            <p:nvSpPr>
              <p:cNvPr id="38936" name="Text Box 9"/>
              <p:cNvSpPr txBox="1">
                <a:spLocks noChangeArrowheads="1"/>
              </p:cNvSpPr>
              <p:nvPr/>
            </p:nvSpPr>
            <p:spPr bwMode="auto">
              <a:xfrm>
                <a:off x="3708" y="1632"/>
                <a:ext cx="16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Insoluble Proteins</a:t>
                </a:r>
              </a:p>
            </p:txBody>
          </p:sp>
        </p:grp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92075" y="3122613"/>
            <a:ext cx="8747125" cy="1838325"/>
            <a:chOff x="58" y="1919"/>
            <a:chExt cx="5510" cy="1158"/>
          </a:xfrm>
        </p:grpSpPr>
        <p:sp>
          <p:nvSpPr>
            <p:cNvPr id="38927" name="Line 11"/>
            <p:cNvSpPr>
              <a:spLocks noChangeShapeType="1"/>
            </p:cNvSpPr>
            <p:nvPr/>
          </p:nvSpPr>
          <p:spPr bwMode="auto">
            <a:xfrm>
              <a:off x="4571" y="1919"/>
              <a:ext cx="0" cy="38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28" name="Text Box 12"/>
            <p:cNvSpPr txBox="1">
              <a:spLocks noChangeArrowheads="1"/>
            </p:cNvSpPr>
            <p:nvPr/>
          </p:nvSpPr>
          <p:spPr bwMode="auto">
            <a:xfrm>
              <a:off x="3561" y="2329"/>
              <a:ext cx="2007" cy="74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Density Centrifugation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 Fractions</a:t>
              </a:r>
            </a:p>
          </p:txBody>
        </p:sp>
        <p:sp>
          <p:nvSpPr>
            <p:cNvPr id="38929" name="Line 13"/>
            <p:cNvSpPr>
              <a:spLocks noChangeShapeType="1"/>
            </p:cNvSpPr>
            <p:nvPr/>
          </p:nvSpPr>
          <p:spPr bwMode="auto">
            <a:xfrm>
              <a:off x="1401" y="1920"/>
              <a:ext cx="768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30" name="Line 14"/>
            <p:cNvSpPr>
              <a:spLocks noChangeShapeType="1"/>
            </p:cNvSpPr>
            <p:nvPr/>
          </p:nvSpPr>
          <p:spPr bwMode="auto">
            <a:xfrm flipH="1">
              <a:off x="633" y="1920"/>
              <a:ext cx="768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31" name="Text Box 15"/>
            <p:cNvSpPr txBox="1">
              <a:spLocks noChangeArrowheads="1"/>
            </p:cNvSpPr>
            <p:nvPr/>
          </p:nvSpPr>
          <p:spPr bwMode="auto">
            <a:xfrm>
              <a:off x="58" y="2329"/>
              <a:ext cx="1173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Reversed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Phase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 Fractions</a:t>
              </a:r>
            </a:p>
          </p:txBody>
        </p:sp>
        <p:sp>
          <p:nvSpPr>
            <p:cNvPr id="38932" name="Text Box 16"/>
            <p:cNvSpPr txBox="1">
              <a:spLocks noChangeArrowheads="1"/>
            </p:cNvSpPr>
            <p:nvPr/>
          </p:nvSpPr>
          <p:spPr bwMode="auto">
            <a:xfrm>
              <a:off x="1601" y="2328"/>
              <a:ext cx="106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(NH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  <a:b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Cuts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 Fractions</a:t>
              </a:r>
              <a:endPara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90488" y="4953000"/>
            <a:ext cx="8170862" cy="914400"/>
            <a:chOff x="57" y="3072"/>
            <a:chExt cx="5147" cy="576"/>
          </a:xfrm>
        </p:grpSpPr>
        <p:sp>
          <p:nvSpPr>
            <p:cNvPr id="38921" name="Line 18"/>
            <p:cNvSpPr>
              <a:spLocks noChangeShapeType="1"/>
            </p:cNvSpPr>
            <p:nvPr/>
          </p:nvSpPr>
          <p:spPr bwMode="auto">
            <a:xfrm>
              <a:off x="2169" y="307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22" name="Line 19"/>
            <p:cNvSpPr>
              <a:spLocks noChangeShapeType="1"/>
            </p:cNvSpPr>
            <p:nvPr/>
          </p:nvSpPr>
          <p:spPr bwMode="auto">
            <a:xfrm>
              <a:off x="633" y="307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23" name="Line 20"/>
            <p:cNvSpPr>
              <a:spLocks noChangeShapeType="1"/>
            </p:cNvSpPr>
            <p:nvPr/>
          </p:nvSpPr>
          <p:spPr bwMode="auto">
            <a:xfrm>
              <a:off x="4569" y="307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24" name="Text Box 21"/>
            <p:cNvSpPr txBox="1">
              <a:spLocks noChangeArrowheads="1"/>
            </p:cNvSpPr>
            <p:nvPr/>
          </p:nvSpPr>
          <p:spPr bwMode="auto">
            <a:xfrm>
              <a:off x="57" y="3360"/>
              <a:ext cx="1151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 MudPITs</a:t>
              </a:r>
            </a:p>
          </p:txBody>
        </p:sp>
        <p:sp>
          <p:nvSpPr>
            <p:cNvPr id="38925" name="Text Box 22"/>
            <p:cNvSpPr txBox="1">
              <a:spLocks noChangeArrowheads="1"/>
            </p:cNvSpPr>
            <p:nvPr/>
          </p:nvSpPr>
          <p:spPr bwMode="auto">
            <a:xfrm>
              <a:off x="1641" y="3360"/>
              <a:ext cx="1044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 MudPITs</a:t>
              </a:r>
            </a:p>
          </p:txBody>
        </p:sp>
        <p:sp>
          <p:nvSpPr>
            <p:cNvPr id="38926" name="Text Box 23"/>
            <p:cNvSpPr txBox="1">
              <a:spLocks noChangeArrowheads="1"/>
            </p:cNvSpPr>
            <p:nvPr/>
          </p:nvSpPr>
          <p:spPr bwMode="auto">
            <a:xfrm>
              <a:off x="4053" y="3360"/>
              <a:ext cx="1151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 MudPITs</a:t>
              </a:r>
            </a:p>
          </p:txBody>
        </p:sp>
      </p:grpSp>
      <p:sp>
        <p:nvSpPr>
          <p:cNvPr id="184344" name="Text Box 24"/>
          <p:cNvSpPr txBox="1">
            <a:spLocks noChangeArrowheads="1"/>
          </p:cNvSpPr>
          <p:nvPr/>
        </p:nvSpPr>
        <p:spPr bwMode="auto">
          <a:xfrm>
            <a:off x="304800" y="5959475"/>
            <a:ext cx="8382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&gt;6,000,000 MS/MS Spectra, 67,047 Unique Peptide Identifications, and 6,779 Unique Protein Identifications</a:t>
            </a:r>
          </a:p>
        </p:txBody>
      </p:sp>
      <p:sp>
        <p:nvSpPr>
          <p:cNvPr id="184345" name="Text Box 25"/>
          <p:cNvSpPr txBox="1">
            <a:spLocks noChangeArrowheads="1"/>
          </p:cNvSpPr>
          <p:nvPr/>
        </p:nvSpPr>
        <p:spPr bwMode="auto">
          <a:xfrm>
            <a:off x="914400" y="2819400"/>
            <a:ext cx="7315200" cy="1797050"/>
          </a:xfrm>
          <a:prstGeom prst="rect">
            <a:avLst/>
          </a:prstGeom>
          <a:solidFill>
            <a:schemeClr val="bg1"/>
          </a:solidFill>
          <a:ln w="57150">
            <a:solidFill>
              <a:srgbClr val="CC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 Proteins Identified that are Known to be Involved in the Insulin / IGF-1 Signaling Pathway</a:t>
            </a:r>
          </a:p>
        </p:txBody>
      </p:sp>
      <p:pic>
        <p:nvPicPr>
          <p:cNvPr id="82952" name="Picture 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9513" y="1092200"/>
            <a:ext cx="20574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0488" y="152400"/>
            <a:ext cx="8977312" cy="1143000"/>
          </a:xfrm>
        </p:spPr>
        <p:txBody>
          <a:bodyPr/>
          <a:lstStyle/>
          <a:p>
            <a:r>
              <a:rPr lang="en-US" i="1" dirty="0"/>
              <a:t>C. </a:t>
            </a:r>
            <a:r>
              <a:rPr lang="en-US" i="1" dirty="0" err="1"/>
              <a:t>elegans</a:t>
            </a:r>
            <a:r>
              <a:rPr lang="en-US" i="1" dirty="0"/>
              <a:t> as an In Vivo Model System for Proteomics</a:t>
            </a:r>
          </a:p>
        </p:txBody>
      </p:sp>
    </p:spTree>
    <p:extLst>
      <p:ext uri="{BB962C8B-B14F-4D97-AF65-F5344CB8AC3E}">
        <p14:creationId xmlns:p14="http://schemas.microsoft.com/office/powerpoint/2010/main" val="6472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4" grpId="0"/>
      <p:bldP spid="1843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Wiki Pages for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27" y="1235466"/>
            <a:ext cx="6938234" cy="56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88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and Projects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" y="1368246"/>
            <a:ext cx="4076888" cy="499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4" y="1340600"/>
            <a:ext cx="4638800" cy="398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303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Proteomics Analysis Tools in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Search Engines</a:t>
            </a:r>
          </a:p>
          <a:p>
            <a:pPr lvl="1"/>
            <a:r>
              <a:rPr lang="en-US" dirty="0"/>
              <a:t>Comet (SEQUEST) and Percolator</a:t>
            </a:r>
          </a:p>
          <a:p>
            <a:pPr lvl="1"/>
            <a:r>
              <a:rPr lang="en-US" dirty="0" err="1"/>
              <a:t>Byonic</a:t>
            </a:r>
            <a:endParaRPr lang="en-US" dirty="0"/>
          </a:p>
          <a:p>
            <a:pPr lvl="1"/>
            <a:r>
              <a:rPr lang="en-US" dirty="0" err="1"/>
              <a:t>MaxQuant</a:t>
            </a:r>
            <a:endParaRPr lang="en-US" dirty="0"/>
          </a:p>
          <a:p>
            <a:r>
              <a:rPr lang="en-US" dirty="0"/>
              <a:t>Quantitation</a:t>
            </a:r>
          </a:p>
          <a:p>
            <a:pPr lvl="1"/>
            <a:r>
              <a:rPr lang="en-US" dirty="0"/>
              <a:t>Skyline</a:t>
            </a:r>
          </a:p>
          <a:p>
            <a:pPr lvl="1"/>
            <a:r>
              <a:rPr lang="en-US" dirty="0" err="1"/>
              <a:t>MaxQuant</a:t>
            </a:r>
            <a:endParaRPr lang="en-US" dirty="0"/>
          </a:p>
          <a:p>
            <a:pPr lvl="1"/>
            <a:r>
              <a:rPr lang="en-US" dirty="0" err="1"/>
              <a:t>dMS</a:t>
            </a:r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Skyline/</a:t>
            </a:r>
            <a:r>
              <a:rPr lang="en-US" dirty="0" err="1"/>
              <a:t>mProphet</a:t>
            </a:r>
            <a:endParaRPr lang="en-US" dirty="0"/>
          </a:p>
          <a:p>
            <a:pPr lvl="1"/>
            <a:r>
              <a:rPr lang="en-US" dirty="0"/>
              <a:t>PECAN/</a:t>
            </a:r>
            <a:r>
              <a:rPr lang="en-US" dirty="0" err="1"/>
              <a:t>EncyclopeDIA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48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Running Processing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151217"/>
            <a:ext cx="4260850" cy="469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28" y="1589367"/>
            <a:ext cx="4273550" cy="487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98278"/>
            <a:ext cx="4105356" cy="386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8" y="1905000"/>
            <a:ext cx="4687141" cy="4721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151217"/>
            <a:ext cx="4260850" cy="469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5" y="1594808"/>
            <a:ext cx="4273550" cy="4870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04" y="2081958"/>
            <a:ext cx="4105356" cy="386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48" y="1899481"/>
            <a:ext cx="4687141" cy="4721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23" y="1296079"/>
            <a:ext cx="4896552" cy="53248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68" y="1718056"/>
            <a:ext cx="6642100" cy="165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3" y="1594808"/>
            <a:ext cx="8185150" cy="488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7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Archival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05000"/>
            <a:ext cx="2961905" cy="45333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5200" y="4800600"/>
            <a:ext cx="1676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9305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– Big Data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" y="1177636"/>
            <a:ext cx="9044471" cy="514568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Linking data to each other in CHORUS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Who has seen my favorite peptide before?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Are there similar experiments to mine?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Who has reagents for my proteins?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/>
              <a:t>What are the most frequently collected MS/MS spectra that have never been assigned an identification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375650" y="6600825"/>
            <a:ext cx="768350" cy="3587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7A118-2422-8A41-B021-2EBEF2EB30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7685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Creating an Ecosystem of Free Professionally Developed Tools to Advance Proteomics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0" y="1706434"/>
            <a:ext cx="7687722" cy="5151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63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361950" y="1094004"/>
            <a:ext cx="2457450" cy="5226409"/>
          </a:xfrm>
          <a:prstGeom prst="rect">
            <a:avLst/>
          </a:prstGeom>
          <a:solidFill>
            <a:srgbClr val="E8E8E8"/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2404" name="Rectangle 5"/>
          <p:cNvSpPr>
            <a:spLocks noChangeArrowheads="1"/>
          </p:cNvSpPr>
          <p:nvPr/>
        </p:nvSpPr>
        <p:spPr bwMode="auto">
          <a:xfrm>
            <a:off x="5506519" y="3559238"/>
            <a:ext cx="3276600" cy="17612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Financial Support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NIA / NIH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NIGMS / NIH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NIGMS / NIH Yeast Resource 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NCI / NIH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NIH / Common Fund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NIA / Nathan Shock Center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3162300" y="995243"/>
            <a:ext cx="2882900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Stratus Biosciences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Andrey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Bonderenko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Christine Wu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Nathan Yates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University of Washington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Department of Genome Sciences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Josh Akey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Bill Noble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John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Stamatoyannopolous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Judit Villen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UW Lab Medicine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Andy Hoofnagle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Geoff Baird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Clark Henderson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The Broad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Jake Jaffe</a:t>
            </a:r>
          </a:p>
          <a:p>
            <a:pPr marL="342900" lvl="0" indent="-3429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rgbClr val="DADADA">
                  <a:lumMod val="10000"/>
                </a:srgbClr>
              </a:solidFill>
              <a:latin typeface="Calibri"/>
            </a:endParaRPr>
          </a:p>
          <a:p>
            <a:pPr marL="342900" lvl="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DADADA">
                    <a:lumMod val="10000"/>
                  </a:srgbClr>
                </a:solidFill>
                <a:latin typeface="Calibri"/>
              </a:rPr>
              <a:t>LabKey Software</a:t>
            </a:r>
          </a:p>
          <a:p>
            <a:pPr marL="342900" lvl="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>
                <a:solidFill>
                  <a:srgbClr val="000099"/>
                </a:solidFill>
                <a:latin typeface="Calibri"/>
              </a:rPr>
              <a:t>Josh </a:t>
            </a:r>
            <a:r>
              <a:rPr lang="en-US" sz="1400" b="1" kern="0" dirty="0" err="1">
                <a:solidFill>
                  <a:srgbClr val="000099"/>
                </a:solidFill>
                <a:latin typeface="Calibri"/>
              </a:rPr>
              <a:t>Eckels</a:t>
            </a:r>
            <a:endParaRPr lang="en-US" sz="1400" b="1" kern="0" dirty="0">
              <a:solidFill>
                <a:srgbClr val="000099"/>
              </a:solidFill>
              <a:latin typeface="Calibri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0726" name="Rectangle 7"/>
          <p:cNvSpPr>
            <a:spLocks noChangeArrowheads="1"/>
          </p:cNvSpPr>
          <p:nvPr/>
        </p:nvSpPr>
        <p:spPr bwMode="auto">
          <a:xfrm>
            <a:off x="354013" y="1095375"/>
            <a:ext cx="2668587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University of Washington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MacCoss Lab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Yuval Boss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1400" b="1" dirty="0">
                <a:solidFill>
                  <a:srgbClr val="000099"/>
                </a:solidFill>
                <a:cs typeface="Arial" pitchFamily="34" charset="0"/>
              </a:rPr>
              <a:t>Nat Brace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Jarrett  Egertson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Jason Gilmore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Austin Keller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Rich Johnson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Brendan MacLean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Gennifer Merrihew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Brook Nunn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Lindsay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Pino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Brian Pratt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Brian Searle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Vagisha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 Sharma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Nick Shulman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Sandi Spencer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Emma Timmins-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Schiffman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Sonia Ting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Arial" pitchFamily="34" charset="0"/>
              </a:rPr>
              <a:t>Han-Yin Yang</a:t>
            </a:r>
          </a:p>
        </p:txBody>
      </p: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6248400" y="957942"/>
            <a:ext cx="206345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Stanford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Tom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Montine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CorSolutions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Tom Corso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Colleen Van Pelt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UW Proteomics Resource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Jimmy Eng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Priska von Haller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DADADA">
                  <a:lumMod val="1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Acknowledgement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06519" y="5430997"/>
            <a:ext cx="3276600" cy="10244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Vendor Financial Support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Agilent	Shimadzu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Bruker	ThermoFisher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Sciex	Waters</a:t>
            </a:r>
          </a:p>
        </p:txBody>
      </p:sp>
    </p:spTree>
    <p:extLst>
      <p:ext uri="{BB962C8B-B14F-4D97-AF65-F5344CB8AC3E}">
        <p14:creationId xmlns:p14="http://schemas.microsoft.com/office/powerpoint/2010/main" val="2907012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MacCoss Lab UW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0" y="1350579"/>
            <a:ext cx="7078717" cy="53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8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Would it be better to take a targeted approach?</a:t>
            </a:r>
          </a:p>
        </p:txBody>
      </p:sp>
    </p:spTree>
    <p:extLst>
      <p:ext uri="{BB962C8B-B14F-4D97-AF65-F5344CB8AC3E}">
        <p14:creationId xmlns:p14="http://schemas.microsoft.com/office/powerpoint/2010/main" val="359290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4"/>
          <p:cNvSpPr>
            <a:spLocks noChangeArrowheads="1"/>
          </p:cNvSpPr>
          <p:nvPr/>
        </p:nvSpPr>
        <p:spPr bwMode="auto">
          <a:xfrm>
            <a:off x="7612063" y="3692914"/>
            <a:ext cx="152400" cy="2209800"/>
          </a:xfrm>
          <a:prstGeom prst="rect">
            <a:avLst/>
          </a:prstGeom>
          <a:solidFill>
            <a:srgbClr val="0000CC">
              <a:alpha val="7294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26" name="Object 52"/>
          <p:cNvGraphicFramePr>
            <a:graphicFrameLocks noChangeAspect="1"/>
          </p:cNvGraphicFramePr>
          <p:nvPr>
            <p:extLst/>
          </p:nvPr>
        </p:nvGraphicFramePr>
        <p:xfrm>
          <a:off x="5053013" y="3480189"/>
          <a:ext cx="3633787" cy="304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Graph" r:id="rId4" imgW="3634560" imgH="3039840" progId="Origin50.Graph">
                  <p:embed/>
                </p:oleObj>
              </mc:Choice>
              <mc:Fallback>
                <p:oleObj name="Graph" r:id="rId4" imgW="3634560" imgH="3039840" progId="Origin50.Graph">
                  <p:embed/>
                  <p:pic>
                    <p:nvPicPr>
                      <p:cNvPr id="102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3480189"/>
                        <a:ext cx="3633787" cy="304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2309813" y="3692914"/>
            <a:ext cx="304800" cy="2209800"/>
          </a:xfrm>
          <a:prstGeom prst="rect">
            <a:avLst/>
          </a:prstGeom>
          <a:solidFill>
            <a:srgbClr val="FF858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27" name="Object 53"/>
          <p:cNvGraphicFramePr>
            <a:graphicFrameLocks noChangeAspect="1"/>
          </p:cNvGraphicFramePr>
          <p:nvPr>
            <p:extLst/>
          </p:nvPr>
        </p:nvGraphicFramePr>
        <p:xfrm>
          <a:off x="1174750" y="3480189"/>
          <a:ext cx="3649663" cy="304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Graph" r:id="rId6" imgW="3650400" imgH="3039840" progId="Origin50.Graph">
                  <p:embed/>
                </p:oleObj>
              </mc:Choice>
              <mc:Fallback>
                <p:oleObj name="Graph" r:id="rId6" imgW="3650400" imgH="3039840" progId="Origin50.Graph">
                  <p:embed/>
                  <p:pic>
                    <p:nvPicPr>
                      <p:cNvPr id="1027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480189"/>
                        <a:ext cx="3649663" cy="304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558800" y="1472001"/>
            <a:ext cx="1320800" cy="11620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032000" y="137675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032000" y="253880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4013200" y="137675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4013200" y="253880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5994400" y="137675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5994400" y="2538801"/>
            <a:ext cx="1862138" cy="1905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8" name="Line 13"/>
          <p:cNvSpPr>
            <a:spLocks noChangeShapeType="1"/>
          </p:cNvSpPr>
          <p:nvPr/>
        </p:nvSpPr>
        <p:spPr bwMode="auto">
          <a:xfrm>
            <a:off x="2032000" y="1681551"/>
            <a:ext cx="660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9" name="Line 14"/>
          <p:cNvSpPr>
            <a:spLocks noChangeShapeType="1"/>
          </p:cNvSpPr>
          <p:nvPr/>
        </p:nvSpPr>
        <p:spPr bwMode="auto">
          <a:xfrm>
            <a:off x="2032000" y="1833951"/>
            <a:ext cx="660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0" name="Line 15"/>
          <p:cNvSpPr>
            <a:spLocks noChangeShapeType="1"/>
          </p:cNvSpPr>
          <p:nvPr/>
        </p:nvSpPr>
        <p:spPr bwMode="auto">
          <a:xfrm>
            <a:off x="2032000" y="1986351"/>
            <a:ext cx="660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1" name="Line 16"/>
          <p:cNvSpPr>
            <a:spLocks noChangeShapeType="1"/>
          </p:cNvSpPr>
          <p:nvPr/>
        </p:nvSpPr>
        <p:spPr bwMode="auto">
          <a:xfrm flipV="1">
            <a:off x="2032000" y="2138751"/>
            <a:ext cx="2319338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2" name="Line 17"/>
          <p:cNvSpPr>
            <a:spLocks noChangeShapeType="1"/>
          </p:cNvSpPr>
          <p:nvPr/>
        </p:nvSpPr>
        <p:spPr bwMode="auto">
          <a:xfrm>
            <a:off x="2032000" y="2291151"/>
            <a:ext cx="660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3" name="Line 18"/>
          <p:cNvSpPr>
            <a:spLocks noChangeShapeType="1"/>
          </p:cNvSpPr>
          <p:nvPr/>
        </p:nvSpPr>
        <p:spPr bwMode="auto">
          <a:xfrm>
            <a:off x="2032000" y="2443551"/>
            <a:ext cx="660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4" name="Line 19"/>
          <p:cNvSpPr>
            <a:spLocks noChangeShapeType="1"/>
          </p:cNvSpPr>
          <p:nvPr/>
        </p:nvSpPr>
        <p:spPr bwMode="auto">
          <a:xfrm>
            <a:off x="6011863" y="1681551"/>
            <a:ext cx="76993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5" name="Line 20"/>
          <p:cNvSpPr>
            <a:spLocks noChangeShapeType="1"/>
          </p:cNvSpPr>
          <p:nvPr/>
        </p:nvSpPr>
        <p:spPr bwMode="auto">
          <a:xfrm>
            <a:off x="6011863" y="1833951"/>
            <a:ext cx="76993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6" name="Line 21"/>
          <p:cNvSpPr>
            <a:spLocks noChangeShapeType="1"/>
          </p:cNvSpPr>
          <p:nvPr/>
        </p:nvSpPr>
        <p:spPr bwMode="auto">
          <a:xfrm>
            <a:off x="6011863" y="1986351"/>
            <a:ext cx="1608137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7" name="Line 22"/>
          <p:cNvSpPr>
            <a:spLocks noChangeShapeType="1"/>
          </p:cNvSpPr>
          <p:nvPr/>
        </p:nvSpPr>
        <p:spPr bwMode="auto">
          <a:xfrm>
            <a:off x="6011863" y="2138751"/>
            <a:ext cx="7699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8" name="Line 23"/>
          <p:cNvSpPr>
            <a:spLocks noChangeShapeType="1"/>
          </p:cNvSpPr>
          <p:nvPr/>
        </p:nvSpPr>
        <p:spPr bwMode="auto">
          <a:xfrm flipV="1">
            <a:off x="6011863" y="2291151"/>
            <a:ext cx="76993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9" name="Line 24"/>
          <p:cNvSpPr>
            <a:spLocks noChangeShapeType="1"/>
          </p:cNvSpPr>
          <p:nvPr/>
        </p:nvSpPr>
        <p:spPr bwMode="auto">
          <a:xfrm>
            <a:off x="6011863" y="2443551"/>
            <a:ext cx="76993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0" name="Line 25"/>
          <p:cNvSpPr>
            <a:spLocks noChangeShapeType="1"/>
          </p:cNvSpPr>
          <p:nvPr/>
        </p:nvSpPr>
        <p:spPr bwMode="auto">
          <a:xfrm>
            <a:off x="4741863" y="1681551"/>
            <a:ext cx="127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1" name="Line 26"/>
          <p:cNvSpPr>
            <a:spLocks noChangeShapeType="1"/>
          </p:cNvSpPr>
          <p:nvPr/>
        </p:nvSpPr>
        <p:spPr bwMode="auto">
          <a:xfrm>
            <a:off x="4741863" y="1833951"/>
            <a:ext cx="127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2" name="Line 27"/>
          <p:cNvSpPr>
            <a:spLocks noChangeShapeType="1"/>
          </p:cNvSpPr>
          <p:nvPr/>
        </p:nvSpPr>
        <p:spPr bwMode="auto">
          <a:xfrm>
            <a:off x="4741863" y="1986351"/>
            <a:ext cx="127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3" name="Line 28"/>
          <p:cNvSpPr>
            <a:spLocks noChangeShapeType="1"/>
          </p:cNvSpPr>
          <p:nvPr/>
        </p:nvSpPr>
        <p:spPr bwMode="auto">
          <a:xfrm>
            <a:off x="4741863" y="2138751"/>
            <a:ext cx="1270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4" name="Line 29"/>
          <p:cNvSpPr>
            <a:spLocks noChangeShapeType="1"/>
          </p:cNvSpPr>
          <p:nvPr/>
        </p:nvSpPr>
        <p:spPr bwMode="auto">
          <a:xfrm>
            <a:off x="4741863" y="2291151"/>
            <a:ext cx="127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5" name="Line 30"/>
          <p:cNvSpPr>
            <a:spLocks noChangeShapeType="1"/>
          </p:cNvSpPr>
          <p:nvPr/>
        </p:nvSpPr>
        <p:spPr bwMode="auto">
          <a:xfrm>
            <a:off x="4741863" y="2443551"/>
            <a:ext cx="1270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6" name="Line 31"/>
          <p:cNvSpPr>
            <a:spLocks noChangeShapeType="1"/>
          </p:cNvSpPr>
          <p:nvPr/>
        </p:nvSpPr>
        <p:spPr bwMode="auto">
          <a:xfrm flipV="1">
            <a:off x="4386263" y="1681551"/>
            <a:ext cx="338137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7" name="Line 32"/>
          <p:cNvSpPr>
            <a:spLocks noChangeShapeType="1"/>
          </p:cNvSpPr>
          <p:nvPr/>
        </p:nvSpPr>
        <p:spPr bwMode="auto">
          <a:xfrm flipV="1">
            <a:off x="4402138" y="1853001"/>
            <a:ext cx="322262" cy="2857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8" name="Line 33"/>
          <p:cNvSpPr>
            <a:spLocks noChangeShapeType="1"/>
          </p:cNvSpPr>
          <p:nvPr/>
        </p:nvSpPr>
        <p:spPr bwMode="auto">
          <a:xfrm flipV="1">
            <a:off x="4368800" y="1986351"/>
            <a:ext cx="35560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9" name="Line 34"/>
          <p:cNvSpPr>
            <a:spLocks noChangeShapeType="1"/>
          </p:cNvSpPr>
          <p:nvPr/>
        </p:nvSpPr>
        <p:spPr bwMode="auto">
          <a:xfrm>
            <a:off x="4368800" y="2138751"/>
            <a:ext cx="35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0" name="Line 35"/>
          <p:cNvSpPr>
            <a:spLocks noChangeShapeType="1"/>
          </p:cNvSpPr>
          <p:nvPr/>
        </p:nvSpPr>
        <p:spPr bwMode="auto">
          <a:xfrm>
            <a:off x="4368800" y="2138751"/>
            <a:ext cx="355600" cy="152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1" name="Line 36"/>
          <p:cNvSpPr>
            <a:spLocks noChangeShapeType="1"/>
          </p:cNvSpPr>
          <p:nvPr/>
        </p:nvSpPr>
        <p:spPr bwMode="auto">
          <a:xfrm>
            <a:off x="4368800" y="2138751"/>
            <a:ext cx="373063" cy="3048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2" name="Text Box 39"/>
          <p:cNvSpPr txBox="1">
            <a:spLocks noChangeArrowheads="1"/>
          </p:cNvSpPr>
          <p:nvPr/>
        </p:nvSpPr>
        <p:spPr bwMode="auto">
          <a:xfrm>
            <a:off x="4503738" y="881451"/>
            <a:ext cx="830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CID</a:t>
            </a:r>
          </a:p>
        </p:txBody>
      </p:sp>
      <p:sp>
        <p:nvSpPr>
          <p:cNvPr id="1063" name="Oval 40"/>
          <p:cNvSpPr>
            <a:spLocks noChangeArrowheads="1"/>
          </p:cNvSpPr>
          <p:nvPr/>
        </p:nvSpPr>
        <p:spPr bwMode="auto">
          <a:xfrm>
            <a:off x="8077200" y="1891101"/>
            <a:ext cx="68263" cy="3238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4" name="Freeform 41"/>
          <p:cNvSpPr>
            <a:spLocks/>
          </p:cNvSpPr>
          <p:nvPr/>
        </p:nvSpPr>
        <p:spPr bwMode="auto">
          <a:xfrm>
            <a:off x="8110538" y="1891101"/>
            <a:ext cx="339725" cy="552450"/>
          </a:xfrm>
          <a:custGeom>
            <a:avLst/>
            <a:gdLst>
              <a:gd name="T0" fmla="*/ 0 w 240"/>
              <a:gd name="T1" fmla="*/ 0 h 348"/>
              <a:gd name="T2" fmla="*/ 2147483647 w 240"/>
              <a:gd name="T3" fmla="*/ 2147483647 h 348"/>
              <a:gd name="T4" fmla="*/ 2147483647 w 240"/>
              <a:gd name="T5" fmla="*/ 2147483647 h 348"/>
              <a:gd name="T6" fmla="*/ 0 60000 65536"/>
              <a:gd name="T7" fmla="*/ 0 60000 65536"/>
              <a:gd name="T8" fmla="*/ 0 60000 65536"/>
              <a:gd name="T9" fmla="*/ 0 w 240"/>
              <a:gd name="T10" fmla="*/ 0 h 348"/>
              <a:gd name="T11" fmla="*/ 240 w 240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348">
                <a:moveTo>
                  <a:pt x="0" y="0"/>
                </a:moveTo>
                <a:cubicBezTo>
                  <a:pt x="70" y="13"/>
                  <a:pt x="140" y="26"/>
                  <a:pt x="180" y="84"/>
                </a:cubicBezTo>
                <a:cubicBezTo>
                  <a:pt x="220" y="142"/>
                  <a:pt x="230" y="245"/>
                  <a:pt x="240" y="3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5" name="Freeform 42"/>
          <p:cNvSpPr>
            <a:spLocks/>
          </p:cNvSpPr>
          <p:nvPr/>
        </p:nvSpPr>
        <p:spPr bwMode="auto">
          <a:xfrm>
            <a:off x="8110538" y="2211776"/>
            <a:ext cx="339725" cy="250825"/>
          </a:xfrm>
          <a:custGeom>
            <a:avLst/>
            <a:gdLst>
              <a:gd name="T0" fmla="*/ 0 w 240"/>
              <a:gd name="T1" fmla="*/ 2147483647 h 158"/>
              <a:gd name="T2" fmla="*/ 2147483647 w 240"/>
              <a:gd name="T3" fmla="*/ 2147483647 h 158"/>
              <a:gd name="T4" fmla="*/ 2147483647 w 240"/>
              <a:gd name="T5" fmla="*/ 2147483647 h 158"/>
              <a:gd name="T6" fmla="*/ 0 60000 65536"/>
              <a:gd name="T7" fmla="*/ 0 60000 65536"/>
              <a:gd name="T8" fmla="*/ 0 60000 65536"/>
              <a:gd name="T9" fmla="*/ 0 w 240"/>
              <a:gd name="T10" fmla="*/ 0 h 158"/>
              <a:gd name="T11" fmla="*/ 240 w 240"/>
              <a:gd name="T12" fmla="*/ 158 h 1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58">
                <a:moveTo>
                  <a:pt x="0" y="2"/>
                </a:moveTo>
                <a:cubicBezTo>
                  <a:pt x="64" y="1"/>
                  <a:pt x="128" y="0"/>
                  <a:pt x="168" y="26"/>
                </a:cubicBezTo>
                <a:cubicBezTo>
                  <a:pt x="208" y="52"/>
                  <a:pt x="224" y="105"/>
                  <a:pt x="240" y="15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6" name="Text Box 44"/>
          <p:cNvSpPr txBox="1">
            <a:spLocks noChangeArrowheads="1"/>
          </p:cNvSpPr>
          <p:nvPr/>
        </p:nvSpPr>
        <p:spPr bwMode="auto">
          <a:xfrm>
            <a:off x="2087563" y="3388114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521.7</a:t>
            </a:r>
          </a:p>
        </p:txBody>
      </p:sp>
      <p:sp>
        <p:nvSpPr>
          <p:cNvPr id="1067" name="Text Box 55"/>
          <p:cNvSpPr txBox="1">
            <a:spLocks noChangeArrowheads="1"/>
          </p:cNvSpPr>
          <p:nvPr/>
        </p:nvSpPr>
        <p:spPr bwMode="auto">
          <a:xfrm>
            <a:off x="7321550" y="3394464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757.6</a:t>
            </a:r>
          </a:p>
        </p:txBody>
      </p:sp>
      <p:sp>
        <p:nvSpPr>
          <p:cNvPr id="1068" name="Text Box 56"/>
          <p:cNvSpPr txBox="1">
            <a:spLocks noChangeArrowheads="1"/>
          </p:cNvSpPr>
          <p:nvPr/>
        </p:nvSpPr>
        <p:spPr bwMode="auto">
          <a:xfrm>
            <a:off x="2574925" y="844939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Q1</a:t>
            </a:r>
          </a:p>
        </p:txBody>
      </p:sp>
      <p:sp>
        <p:nvSpPr>
          <p:cNvPr id="1069" name="Text Box 57"/>
          <p:cNvSpPr txBox="1">
            <a:spLocks noChangeArrowheads="1"/>
          </p:cNvSpPr>
          <p:nvPr/>
        </p:nvSpPr>
        <p:spPr bwMode="auto">
          <a:xfrm>
            <a:off x="6648450" y="844939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Q3</a:t>
            </a:r>
          </a:p>
        </p:txBody>
      </p:sp>
    </p:spTree>
    <p:extLst>
      <p:ext uri="{BB962C8B-B14F-4D97-AF65-F5344CB8AC3E}">
        <p14:creationId xmlns:p14="http://schemas.microsoft.com/office/powerpoint/2010/main" val="302981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4863" y="593725"/>
            <a:ext cx="2559050" cy="1004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053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4863" y="1263650"/>
            <a:ext cx="2559050" cy="1004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5884863" y="1931988"/>
          <a:ext cx="255905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Graph" r:id="rId5" imgW="6361920" imgH="2499840" progId="Origin50.Graph">
                  <p:embed/>
                </p:oleObj>
              </mc:Choice>
              <mc:Fallback>
                <p:oleObj name="Graph" r:id="rId5" imgW="6361920" imgH="2499840" progId="Origin50.Graph">
                  <p:embed/>
                  <p:pic>
                    <p:nvPicPr>
                      <p:cNvPr id="205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863" y="1931988"/>
                        <a:ext cx="2559050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84863" y="2601913"/>
            <a:ext cx="2559050" cy="1004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2051" name="Object 13"/>
          <p:cNvGraphicFramePr>
            <a:graphicFrameLocks noChangeAspect="1"/>
          </p:cNvGraphicFramePr>
          <p:nvPr/>
        </p:nvGraphicFramePr>
        <p:xfrm>
          <a:off x="5884863" y="3271838"/>
          <a:ext cx="255905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Graph" r:id="rId8" imgW="6361920" imgH="2499840" progId="Origin50.Graph">
                  <p:embed/>
                </p:oleObj>
              </mc:Choice>
              <mc:Fallback>
                <p:oleObj name="Graph" r:id="rId8" imgW="6361920" imgH="2499840" progId="Origin50.Graph">
                  <p:embed/>
                  <p:pic>
                    <p:nvPicPr>
                      <p:cNvPr id="205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863" y="3271838"/>
                        <a:ext cx="2559050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5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84863" y="3940175"/>
            <a:ext cx="2559050" cy="1004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056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84863" y="4610100"/>
            <a:ext cx="2559050" cy="1004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057" name="Picture 1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84863" y="5280025"/>
            <a:ext cx="2532062" cy="9953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2058" name="Picture 1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84863" y="5938838"/>
            <a:ext cx="2532062" cy="9953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059" name="Rectangle 19"/>
          <p:cNvSpPr>
            <a:spLocks noChangeArrowheads="1"/>
          </p:cNvSpPr>
          <p:nvPr/>
        </p:nvSpPr>
        <p:spPr bwMode="auto">
          <a:xfrm>
            <a:off x="79375" y="96838"/>
            <a:ext cx="5810250" cy="65547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Precursor Ion &gt; Product 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TGASEAVPSEGK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 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VPSEGK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AVPSEGK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EAVPSEGK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AEAVPSEGK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TGSAEAVPSEGK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&gt; </a:t>
            </a: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SAEAVPSEGK</a:t>
            </a:r>
          </a:p>
        </p:txBody>
      </p:sp>
      <p:sp>
        <p:nvSpPr>
          <p:cNvPr id="2060" name="Text Box 54"/>
          <p:cNvSpPr txBox="1">
            <a:spLocks noChangeArrowheads="1"/>
          </p:cNvSpPr>
          <p:nvPr/>
        </p:nvSpPr>
        <p:spPr bwMode="auto">
          <a:xfrm>
            <a:off x="7332663" y="93980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204.13</a:t>
            </a:r>
          </a:p>
        </p:txBody>
      </p:sp>
      <p:sp>
        <p:nvSpPr>
          <p:cNvPr id="2061" name="Text Box 55"/>
          <p:cNvSpPr txBox="1">
            <a:spLocks noChangeArrowheads="1"/>
          </p:cNvSpPr>
          <p:nvPr/>
        </p:nvSpPr>
        <p:spPr bwMode="auto">
          <a:xfrm>
            <a:off x="7332663" y="15938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333.18</a:t>
            </a:r>
          </a:p>
        </p:txBody>
      </p:sp>
      <p:sp>
        <p:nvSpPr>
          <p:cNvPr id="2062" name="Text Box 56"/>
          <p:cNvSpPr txBox="1">
            <a:spLocks noChangeArrowheads="1"/>
          </p:cNvSpPr>
          <p:nvPr/>
        </p:nvSpPr>
        <p:spPr bwMode="auto">
          <a:xfrm>
            <a:off x="7332663" y="22796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420.21</a:t>
            </a:r>
          </a:p>
        </p:txBody>
      </p:sp>
      <p:sp>
        <p:nvSpPr>
          <p:cNvPr id="2063" name="Text Box 57"/>
          <p:cNvSpPr txBox="1">
            <a:spLocks noChangeArrowheads="1"/>
          </p:cNvSpPr>
          <p:nvPr/>
        </p:nvSpPr>
        <p:spPr bwMode="auto">
          <a:xfrm>
            <a:off x="7332663" y="292100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517.26</a:t>
            </a:r>
          </a:p>
        </p:txBody>
      </p:sp>
      <p:sp>
        <p:nvSpPr>
          <p:cNvPr id="2064" name="Text Box 58"/>
          <p:cNvSpPr txBox="1">
            <a:spLocks noChangeArrowheads="1"/>
          </p:cNvSpPr>
          <p:nvPr/>
        </p:nvSpPr>
        <p:spPr bwMode="auto">
          <a:xfrm>
            <a:off x="7332663" y="360680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616.33</a:t>
            </a:r>
          </a:p>
        </p:txBody>
      </p:sp>
      <p:sp>
        <p:nvSpPr>
          <p:cNvPr id="2065" name="Text Box 59"/>
          <p:cNvSpPr txBox="1">
            <a:spLocks noChangeArrowheads="1"/>
          </p:cNvSpPr>
          <p:nvPr/>
        </p:nvSpPr>
        <p:spPr bwMode="auto">
          <a:xfrm>
            <a:off x="7332663" y="42100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687.37</a:t>
            </a:r>
          </a:p>
        </p:txBody>
      </p:sp>
      <p:sp>
        <p:nvSpPr>
          <p:cNvPr id="2066" name="Text Box 60"/>
          <p:cNvSpPr txBox="1">
            <a:spLocks noChangeArrowheads="1"/>
          </p:cNvSpPr>
          <p:nvPr/>
        </p:nvSpPr>
        <p:spPr bwMode="auto">
          <a:xfrm>
            <a:off x="7332663" y="48958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816.41</a:t>
            </a:r>
          </a:p>
        </p:txBody>
      </p:sp>
      <p:sp>
        <p:nvSpPr>
          <p:cNvPr id="2067" name="Text Box 61"/>
          <p:cNvSpPr txBox="1">
            <a:spLocks noChangeArrowheads="1"/>
          </p:cNvSpPr>
          <p:nvPr/>
        </p:nvSpPr>
        <p:spPr bwMode="auto">
          <a:xfrm>
            <a:off x="7332663" y="54546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903.44</a:t>
            </a:r>
          </a:p>
        </p:txBody>
      </p:sp>
      <p:sp>
        <p:nvSpPr>
          <p:cNvPr id="2068" name="Text Box 62"/>
          <p:cNvSpPr txBox="1">
            <a:spLocks noChangeArrowheads="1"/>
          </p:cNvSpPr>
          <p:nvPr/>
        </p:nvSpPr>
        <p:spPr bwMode="auto">
          <a:xfrm>
            <a:off x="7332663" y="6140450"/>
            <a:ext cx="1673225" cy="3381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566.78 &gt; 1031.5</a:t>
            </a:r>
          </a:p>
        </p:txBody>
      </p:sp>
      <p:sp>
        <p:nvSpPr>
          <p:cNvPr id="2069" name="Text Box 65"/>
          <p:cNvSpPr txBox="1">
            <a:spLocks noChangeArrowheads="1"/>
          </p:cNvSpPr>
          <p:nvPr/>
        </p:nvSpPr>
        <p:spPr bwMode="auto">
          <a:xfrm>
            <a:off x="6342063" y="915988"/>
            <a:ext cx="441325" cy="369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y2</a:t>
            </a:r>
          </a:p>
        </p:txBody>
      </p:sp>
      <p:sp>
        <p:nvSpPr>
          <p:cNvPr id="2070" name="Text Box 66"/>
          <p:cNvSpPr txBox="1">
            <a:spLocks noChangeArrowheads="1"/>
          </p:cNvSpPr>
          <p:nvPr/>
        </p:nvSpPr>
        <p:spPr bwMode="auto">
          <a:xfrm>
            <a:off x="6342063" y="1577975"/>
            <a:ext cx="441325" cy="369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y3</a:t>
            </a:r>
          </a:p>
        </p:txBody>
      </p:sp>
      <p:sp>
        <p:nvSpPr>
          <p:cNvPr id="2071" name="Text Box 67"/>
          <p:cNvSpPr txBox="1">
            <a:spLocks noChangeArrowheads="1"/>
          </p:cNvSpPr>
          <p:nvPr/>
        </p:nvSpPr>
        <p:spPr bwMode="auto">
          <a:xfrm>
            <a:off x="6342063" y="2239963"/>
            <a:ext cx="441325" cy="369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y4</a:t>
            </a:r>
          </a:p>
        </p:txBody>
      </p:sp>
      <p:sp>
        <p:nvSpPr>
          <p:cNvPr id="2072" name="Text Box 68"/>
          <p:cNvSpPr txBox="1">
            <a:spLocks noChangeArrowheads="1"/>
          </p:cNvSpPr>
          <p:nvPr/>
        </p:nvSpPr>
        <p:spPr bwMode="auto">
          <a:xfrm>
            <a:off x="6342063" y="2901950"/>
            <a:ext cx="441325" cy="369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y5</a:t>
            </a:r>
          </a:p>
        </p:txBody>
      </p:sp>
      <p:sp>
        <p:nvSpPr>
          <p:cNvPr id="2073" name="Text Box 69"/>
          <p:cNvSpPr txBox="1">
            <a:spLocks noChangeArrowheads="1"/>
          </p:cNvSpPr>
          <p:nvPr/>
        </p:nvSpPr>
        <p:spPr bwMode="auto">
          <a:xfrm>
            <a:off x="6342063" y="3563938"/>
            <a:ext cx="441325" cy="369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y6</a:t>
            </a:r>
          </a:p>
        </p:txBody>
      </p:sp>
      <p:sp>
        <p:nvSpPr>
          <p:cNvPr id="2074" name="Text Box 70"/>
          <p:cNvSpPr txBox="1">
            <a:spLocks noChangeArrowheads="1"/>
          </p:cNvSpPr>
          <p:nvPr/>
        </p:nvSpPr>
        <p:spPr bwMode="auto">
          <a:xfrm>
            <a:off x="6342063" y="4225925"/>
            <a:ext cx="441325" cy="369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y7</a:t>
            </a:r>
          </a:p>
        </p:txBody>
      </p:sp>
      <p:sp>
        <p:nvSpPr>
          <p:cNvPr id="2075" name="Text Box 71"/>
          <p:cNvSpPr txBox="1">
            <a:spLocks noChangeArrowheads="1"/>
          </p:cNvSpPr>
          <p:nvPr/>
        </p:nvSpPr>
        <p:spPr bwMode="auto">
          <a:xfrm>
            <a:off x="6342063" y="4786313"/>
            <a:ext cx="441325" cy="369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y8</a:t>
            </a:r>
          </a:p>
        </p:txBody>
      </p:sp>
      <p:sp>
        <p:nvSpPr>
          <p:cNvPr id="2076" name="Text Box 72"/>
          <p:cNvSpPr txBox="1">
            <a:spLocks noChangeArrowheads="1"/>
          </p:cNvSpPr>
          <p:nvPr/>
        </p:nvSpPr>
        <p:spPr bwMode="auto">
          <a:xfrm>
            <a:off x="6342063" y="5448300"/>
            <a:ext cx="441325" cy="3698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y9</a:t>
            </a:r>
          </a:p>
        </p:txBody>
      </p:sp>
      <p:sp>
        <p:nvSpPr>
          <p:cNvPr id="2077" name="Text Box 73"/>
          <p:cNvSpPr txBox="1">
            <a:spLocks noChangeArrowheads="1"/>
          </p:cNvSpPr>
          <p:nvPr/>
        </p:nvSpPr>
        <p:spPr bwMode="auto">
          <a:xfrm>
            <a:off x="6342063" y="6110288"/>
            <a:ext cx="569912" cy="36988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y10</a:t>
            </a:r>
          </a:p>
        </p:txBody>
      </p:sp>
      <p:sp>
        <p:nvSpPr>
          <p:cNvPr id="2078" name="TextBox 34"/>
          <p:cNvSpPr txBox="1">
            <a:spLocks noChangeArrowheads="1"/>
          </p:cNvSpPr>
          <p:nvPr/>
        </p:nvSpPr>
        <p:spPr bwMode="auto">
          <a:xfrm>
            <a:off x="6196013" y="179388"/>
            <a:ext cx="28987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SRM Chromatograms</a:t>
            </a:r>
          </a:p>
        </p:txBody>
      </p:sp>
    </p:spTree>
    <p:extLst>
      <p:ext uri="{BB962C8B-B14F-4D97-AF65-F5344CB8AC3E}">
        <p14:creationId xmlns:p14="http://schemas.microsoft.com/office/powerpoint/2010/main" val="18215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46100" y="-141288"/>
          <a:ext cx="4483100" cy="379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Graph" r:id="rId3" imgW="3589920" imgH="3039840" progId="Origin50.Graph">
                  <p:embed/>
                </p:oleObj>
              </mc:Choice>
              <mc:Fallback>
                <p:oleObj name="Graph" r:id="rId3" imgW="3589920" imgH="3039840" progId="Origin50.Graph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-141288"/>
                        <a:ext cx="4483100" cy="379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Text Box 10"/>
          <p:cNvSpPr txBox="1">
            <a:spLocks noChangeArrowheads="1"/>
          </p:cNvSpPr>
          <p:nvPr/>
        </p:nvSpPr>
        <p:spPr bwMode="auto">
          <a:xfrm rot="-5400000">
            <a:off x="-1224756" y="4731544"/>
            <a:ext cx="312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Synthetic Peptide Standards</a:t>
            </a: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3048000" y="1752600"/>
            <a:ext cx="609600" cy="3124200"/>
          </a:xfrm>
          <a:custGeom>
            <a:avLst/>
            <a:gdLst>
              <a:gd name="T0" fmla="*/ 0 w 480"/>
              <a:gd name="T1" fmla="*/ 2147483647 h 1968"/>
              <a:gd name="T2" fmla="*/ 2147483647 w 480"/>
              <a:gd name="T3" fmla="*/ 2147483647 h 1968"/>
              <a:gd name="T4" fmla="*/ 0 w 480"/>
              <a:gd name="T5" fmla="*/ 0 h 1968"/>
              <a:gd name="T6" fmla="*/ 0 60000 65536"/>
              <a:gd name="T7" fmla="*/ 0 60000 65536"/>
              <a:gd name="T8" fmla="*/ 0 60000 65536"/>
              <a:gd name="T9" fmla="*/ 0 w 480"/>
              <a:gd name="T10" fmla="*/ 0 h 1968"/>
              <a:gd name="T11" fmla="*/ 480 w 480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968">
                <a:moveTo>
                  <a:pt x="0" y="1968"/>
                </a:moveTo>
                <a:cubicBezTo>
                  <a:pt x="240" y="1676"/>
                  <a:pt x="480" y="1384"/>
                  <a:pt x="480" y="1056"/>
                </a:cubicBezTo>
                <a:cubicBezTo>
                  <a:pt x="480" y="728"/>
                  <a:pt x="240" y="3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343400" y="-150813"/>
          <a:ext cx="4470400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Graph" r:id="rId5" imgW="3572640" imgH="3039840" progId="Origin50.Graph">
                  <p:embed/>
                </p:oleObj>
              </mc:Choice>
              <mc:Fallback>
                <p:oleObj name="Graph" r:id="rId5" imgW="3572640" imgH="3039840" progId="Origin50.Graph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-150813"/>
                        <a:ext cx="4470400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Text Box 4"/>
          <p:cNvSpPr txBox="1">
            <a:spLocks noChangeArrowheads="1"/>
          </p:cNvSpPr>
          <p:nvPr/>
        </p:nvSpPr>
        <p:spPr bwMode="auto">
          <a:xfrm rot="-5400000">
            <a:off x="-1073943" y="1380331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Worm Homogenate</a:t>
            </a: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552450" y="3286125"/>
          <a:ext cx="4487863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Graph" r:id="rId7" imgW="3589920" imgH="3039840" progId="Origin50.Graph">
                  <p:embed/>
                </p:oleObj>
              </mc:Choice>
              <mc:Fallback>
                <p:oleObj name="Graph" r:id="rId7" imgW="3589920" imgH="3039840" progId="Origin50.Graph">
                  <p:embed/>
                  <p:pic>
                    <p:nvPicPr>
                      <p:cNvPr id="71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3286125"/>
                        <a:ext cx="4487863" cy="380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4321175" y="3305175"/>
          <a:ext cx="44799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Graph" r:id="rId9" imgW="3589920" imgH="3031200" progId="Origin50.Graph">
                  <p:embed/>
                </p:oleObj>
              </mc:Choice>
              <mc:Fallback>
                <p:oleObj name="Graph" r:id="rId9" imgW="3589920" imgH="3031200" progId="Origin50.Graph">
                  <p:embed/>
                  <p:pic>
                    <p:nvPicPr>
                      <p:cNvPr id="717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175" y="3305175"/>
                        <a:ext cx="44799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1431925" y="3541713"/>
            <a:ext cx="15763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 attomole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IDATTHIGGVQIK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257800" y="3581400"/>
            <a:ext cx="16319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7.5 femtomole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QEDVVIEGWLHK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84" name="Freeform 16"/>
          <p:cNvSpPr>
            <a:spLocks/>
          </p:cNvSpPr>
          <p:nvPr/>
        </p:nvSpPr>
        <p:spPr bwMode="auto">
          <a:xfrm flipH="1">
            <a:off x="7086600" y="1752600"/>
            <a:ext cx="609600" cy="3124200"/>
          </a:xfrm>
          <a:custGeom>
            <a:avLst/>
            <a:gdLst>
              <a:gd name="T0" fmla="*/ 0 w 480"/>
              <a:gd name="T1" fmla="*/ 2147483647 h 1968"/>
              <a:gd name="T2" fmla="*/ 2147483647 w 480"/>
              <a:gd name="T3" fmla="*/ 2147483647 h 1968"/>
              <a:gd name="T4" fmla="*/ 0 w 480"/>
              <a:gd name="T5" fmla="*/ 0 h 1968"/>
              <a:gd name="T6" fmla="*/ 0 60000 65536"/>
              <a:gd name="T7" fmla="*/ 0 60000 65536"/>
              <a:gd name="T8" fmla="*/ 0 60000 65536"/>
              <a:gd name="T9" fmla="*/ 0 w 480"/>
              <a:gd name="T10" fmla="*/ 0 h 1968"/>
              <a:gd name="T11" fmla="*/ 480 w 480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968">
                <a:moveTo>
                  <a:pt x="0" y="1968"/>
                </a:moveTo>
                <a:cubicBezTo>
                  <a:pt x="240" y="1676"/>
                  <a:pt x="480" y="1384"/>
                  <a:pt x="480" y="1056"/>
                </a:cubicBezTo>
                <a:cubicBezTo>
                  <a:pt x="480" y="728"/>
                  <a:pt x="240" y="3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4" name="Rectangle 19"/>
          <p:cNvSpPr>
            <a:spLocks noChangeArrowheads="1"/>
          </p:cNvSpPr>
          <p:nvPr/>
        </p:nvSpPr>
        <p:spPr bwMode="auto">
          <a:xfrm>
            <a:off x="1395413" y="304800"/>
            <a:ext cx="1576387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IDATTHIGGVQIK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DAF-16</a:t>
            </a:r>
          </a:p>
        </p:txBody>
      </p:sp>
      <p:sp>
        <p:nvSpPr>
          <p:cNvPr id="3085" name="Rectangle 20"/>
          <p:cNvSpPr>
            <a:spLocks noChangeArrowheads="1"/>
          </p:cNvSpPr>
          <p:nvPr/>
        </p:nvSpPr>
        <p:spPr bwMode="auto">
          <a:xfrm>
            <a:off x="5181600" y="355600"/>
            <a:ext cx="1628775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QEDVVIEGWLHK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AKT-1</a:t>
            </a:r>
          </a:p>
        </p:txBody>
      </p:sp>
    </p:spTree>
    <p:extLst>
      <p:ext uri="{BB962C8B-B14F-4D97-AF65-F5344CB8AC3E}">
        <p14:creationId xmlns:p14="http://schemas.microsoft.com/office/powerpoint/2010/main" val="32334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0" grpId="0"/>
    </p:bldLst>
  </p:timing>
</p:sld>
</file>

<file path=ppt/theme/theme1.xml><?xml version="1.0" encoding="utf-8"?>
<a:theme xmlns:a="http://schemas.openxmlformats.org/drawingml/2006/main" name="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1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0.xml><?xml version="1.0" encoding="utf-8"?>
<a:theme xmlns:a="http://schemas.openxmlformats.org/drawingml/2006/main" name="5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1.xml><?xml version="1.0" encoding="utf-8"?>
<a:theme xmlns:a="http://schemas.openxmlformats.org/drawingml/2006/main" name="5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2.xml><?xml version="1.0" encoding="utf-8"?>
<a:theme xmlns:a="http://schemas.openxmlformats.org/drawingml/2006/main" name="5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3.xml><?xml version="1.0" encoding="utf-8"?>
<a:theme xmlns:a="http://schemas.openxmlformats.org/drawingml/2006/main" name="5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4.xml><?xml version="1.0" encoding="utf-8"?>
<a:theme xmlns:a="http://schemas.openxmlformats.org/drawingml/2006/main" name="5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5.xml><?xml version="1.0" encoding="utf-8"?>
<a:theme xmlns:a="http://schemas.openxmlformats.org/drawingml/2006/main" name="57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6.xml><?xml version="1.0" encoding="utf-8"?>
<a:theme xmlns:a="http://schemas.openxmlformats.org/drawingml/2006/main" name="5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7.xml><?xml version="1.0" encoding="utf-8"?>
<a:theme xmlns:a="http://schemas.openxmlformats.org/drawingml/2006/main" name="5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08.xml><?xml version="1.0" encoding="utf-8"?>
<a:theme xmlns:a="http://schemas.openxmlformats.org/drawingml/2006/main" name="6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>
            <a:alpha val="80000"/>
          </a:srgbClr>
        </a:solidFill>
        <a:ln w="381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>
          <a:solidFill>
            <a:srgbClr val="0080FF"/>
          </a:solidFill>
          <a:prstDash val="sysDash"/>
        </a:ln>
      </a:spPr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cs typeface="Corbel"/>
          </a:defRPr>
        </a:defPPr>
      </a:lstStyle>
    </a:txDef>
  </a:objectDefaults>
  <a:extraClrSchemeLst/>
</a:theme>
</file>

<file path=ppt/theme/theme109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_white_template.potx" id="{EDA430D9-8A41-48D8-8D55-C534DC06342E}" vid="{73C240C0-7C1A-443B-A6DF-60D57B35F174}"/>
    </a:ext>
  </a:extLst>
</a:theme>
</file>

<file path=ppt/theme/theme11.xml><?xml version="1.0" encoding="utf-8"?>
<a:theme xmlns:a="http://schemas.openxmlformats.org/drawingml/2006/main" name="32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0.xml><?xml version="1.0" encoding="utf-8"?>
<a:theme xmlns:a="http://schemas.openxmlformats.org/drawingml/2006/main" name="5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111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2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3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4.xml><?xml version="1.0" encoding="utf-8"?>
<a:theme xmlns:a="http://schemas.openxmlformats.org/drawingml/2006/main" name="6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>
            <a:alpha val="80000"/>
          </a:srgbClr>
        </a:solidFill>
        <a:ln w="381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>
          <a:solidFill>
            <a:srgbClr val="0080FF"/>
          </a:solidFill>
          <a:prstDash val="sysDash"/>
        </a:ln>
      </a:spPr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cs typeface="Corbel"/>
          </a:defRPr>
        </a:defPPr>
      </a:lstStyle>
    </a:txDef>
  </a:objectDefaults>
  <a:extraClrSchemeLst/>
</a:theme>
</file>

<file path=ppt/theme/theme115.xml><?xml version="1.0" encoding="utf-8"?>
<a:theme xmlns:a="http://schemas.openxmlformats.org/drawingml/2006/main" name="6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>
            <a:alpha val="80000"/>
          </a:srgbClr>
        </a:solidFill>
        <a:ln w="381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>
          <a:solidFill>
            <a:srgbClr val="0080FF"/>
          </a:solidFill>
          <a:prstDash val="sysDash"/>
        </a:ln>
      </a:spPr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cs typeface="Corbel"/>
          </a:defRPr>
        </a:defPPr>
      </a:lstStyle>
    </a:txDef>
  </a:objectDefaults>
  <a:extraClrSchemeLst/>
</a:theme>
</file>

<file path=ppt/theme/theme116.xml><?xml version="1.0" encoding="utf-8"?>
<a:theme xmlns:a="http://schemas.openxmlformats.org/drawingml/2006/main" name="4_Title Onl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7.xml><?xml version="1.0" encoding="utf-8"?>
<a:theme xmlns:a="http://schemas.openxmlformats.org/drawingml/2006/main" name="6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>
            <a:alpha val="80000"/>
          </a:srgbClr>
        </a:solidFill>
        <a:ln w="381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>
          <a:solidFill>
            <a:srgbClr val="0080FF"/>
          </a:solidFill>
          <a:prstDash val="sysDash"/>
        </a:ln>
      </a:spPr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cs typeface="Corbel"/>
          </a:defRPr>
        </a:defPPr>
      </a:lstStyle>
    </a:txDef>
  </a:objectDefaults>
  <a:extraClrSchemeLst/>
</a:theme>
</file>

<file path=ppt/theme/theme118.xml><?xml version="1.0" encoding="utf-8"?>
<a:theme xmlns:a="http://schemas.openxmlformats.org/drawingml/2006/main" name="6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3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2.xml><?xml version="1.0" encoding="utf-8"?>
<a:theme xmlns:a="http://schemas.openxmlformats.org/drawingml/2006/main" name="5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3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4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5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6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7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8.xml><?xml version="1.0" encoding="utf-8"?>
<a:theme xmlns:a="http://schemas.openxmlformats.org/drawingml/2006/main" name="11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9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4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5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36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37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38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39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40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41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42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43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44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45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46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47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48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49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50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4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0.xml><?xml version="1.0" encoding="utf-8"?>
<a:theme xmlns:a="http://schemas.openxmlformats.org/drawingml/2006/main" name="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4_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10_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2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4.xml><?xml version="1.0" encoding="utf-8"?>
<a:theme xmlns:a="http://schemas.openxmlformats.org/drawingml/2006/main" name="3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5.xml><?xml version="1.0" encoding="utf-8"?>
<a:theme xmlns:a="http://schemas.openxmlformats.org/drawingml/2006/main" name="4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6.xml><?xml version="1.0" encoding="utf-8"?>
<a:theme xmlns:a="http://schemas.openxmlformats.org/drawingml/2006/main" name="5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7.xml><?xml version="1.0" encoding="utf-8"?>
<a:theme xmlns:a="http://schemas.openxmlformats.org/drawingml/2006/main" name="1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8.xml><?xml version="1.0" encoding="utf-8"?>
<a:theme xmlns:a="http://schemas.openxmlformats.org/drawingml/2006/main" name="51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9.xml><?xml version="1.0" encoding="utf-8"?>
<a:theme xmlns:a="http://schemas.openxmlformats.org/drawingml/2006/main" name="52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5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0.xml><?xml version="1.0" encoding="utf-8"?>
<a:theme xmlns:a="http://schemas.openxmlformats.org/drawingml/2006/main" name="9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1.xml><?xml version="1.0" encoding="utf-8"?>
<a:theme xmlns:a="http://schemas.openxmlformats.org/drawingml/2006/main" name="1_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2.xml><?xml version="1.0" encoding="utf-8"?>
<a:theme xmlns:a="http://schemas.openxmlformats.org/drawingml/2006/main" name="2_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3.xml><?xml version="1.0" encoding="utf-8"?>
<a:theme xmlns:a="http://schemas.openxmlformats.org/drawingml/2006/main" name="3_JournalClub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4.xml><?xml version="1.0" encoding="utf-8"?>
<a:theme xmlns:a="http://schemas.openxmlformats.org/drawingml/2006/main" name="53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5.xml><?xml version="1.0" encoding="utf-8"?>
<a:theme xmlns:a="http://schemas.openxmlformats.org/drawingml/2006/main" name="54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6.xml><?xml version="1.0" encoding="utf-8"?>
<a:theme xmlns:a="http://schemas.openxmlformats.org/drawingml/2006/main" name="55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7.xml><?xml version="1.0" encoding="utf-8"?>
<a:theme xmlns:a="http://schemas.openxmlformats.org/drawingml/2006/main" name="56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8.xml><?xml version="1.0" encoding="utf-8"?>
<a:theme xmlns:a="http://schemas.openxmlformats.org/drawingml/2006/main" name="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49.xml><?xml version="1.0" encoding="utf-8"?>
<a:theme xmlns:a="http://schemas.openxmlformats.org/drawingml/2006/main" name="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6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0.xml><?xml version="1.0" encoding="utf-8"?>
<a:theme xmlns:a="http://schemas.openxmlformats.org/drawingml/2006/main" name="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1.xml><?xml version="1.0" encoding="utf-8"?>
<a:theme xmlns:a="http://schemas.openxmlformats.org/drawingml/2006/main" name="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2.xml><?xml version="1.0" encoding="utf-8"?>
<a:theme xmlns:a="http://schemas.openxmlformats.org/drawingml/2006/main" name="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3.xml><?xml version="1.0" encoding="utf-8"?>
<a:theme xmlns:a="http://schemas.openxmlformats.org/drawingml/2006/main" name="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4.xml><?xml version="1.0" encoding="utf-8"?>
<a:theme xmlns:a="http://schemas.openxmlformats.org/drawingml/2006/main" name="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5.xml><?xml version="1.0" encoding="utf-8"?>
<a:theme xmlns:a="http://schemas.openxmlformats.org/drawingml/2006/main" name="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6.xml><?xml version="1.0" encoding="utf-8"?>
<a:theme xmlns:a="http://schemas.openxmlformats.org/drawingml/2006/main" name="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7.xml><?xml version="1.0" encoding="utf-8"?>
<a:theme xmlns:a="http://schemas.openxmlformats.org/drawingml/2006/main" name="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8.xml><?xml version="1.0" encoding="utf-8"?>
<a:theme xmlns:a="http://schemas.openxmlformats.org/drawingml/2006/main" name="1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59.xml><?xml version="1.0" encoding="utf-8"?>
<a:theme xmlns:a="http://schemas.openxmlformats.org/drawingml/2006/main" name="1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7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0.xml><?xml version="1.0" encoding="utf-8"?>
<a:theme xmlns:a="http://schemas.openxmlformats.org/drawingml/2006/main" name="1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1.xml><?xml version="1.0" encoding="utf-8"?>
<a:theme xmlns:a="http://schemas.openxmlformats.org/drawingml/2006/main" name="1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2.xml><?xml version="1.0" encoding="utf-8"?>
<a:theme xmlns:a="http://schemas.openxmlformats.org/drawingml/2006/main" name="1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3.xml><?xml version="1.0" encoding="utf-8"?>
<a:theme xmlns:a="http://schemas.openxmlformats.org/drawingml/2006/main" name="1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4.xml><?xml version="1.0" encoding="utf-8"?>
<a:theme xmlns:a="http://schemas.openxmlformats.org/drawingml/2006/main" name="1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5.xml><?xml version="1.0" encoding="utf-8"?>
<a:theme xmlns:a="http://schemas.openxmlformats.org/drawingml/2006/main" name="1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6.xml><?xml version="1.0" encoding="utf-8"?>
<a:theme xmlns:a="http://schemas.openxmlformats.org/drawingml/2006/main" name="1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7.xml><?xml version="1.0" encoding="utf-8"?>
<a:theme xmlns:a="http://schemas.openxmlformats.org/drawingml/2006/main" name="1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8.xml><?xml version="1.0" encoding="utf-8"?>
<a:theme xmlns:a="http://schemas.openxmlformats.org/drawingml/2006/main" name="2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69.xml><?xml version="1.0" encoding="utf-8"?>
<a:theme xmlns:a="http://schemas.openxmlformats.org/drawingml/2006/main" name="2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28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0.xml><?xml version="1.0" encoding="utf-8"?>
<a:theme xmlns:a="http://schemas.openxmlformats.org/drawingml/2006/main" name="2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1.xml><?xml version="1.0" encoding="utf-8"?>
<a:theme xmlns:a="http://schemas.openxmlformats.org/drawingml/2006/main" name="2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2.xml><?xml version="1.0" encoding="utf-8"?>
<a:theme xmlns:a="http://schemas.openxmlformats.org/drawingml/2006/main" name="2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3.xml><?xml version="1.0" encoding="utf-8"?>
<a:theme xmlns:a="http://schemas.openxmlformats.org/drawingml/2006/main" name="2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4.xml><?xml version="1.0" encoding="utf-8"?>
<a:theme xmlns:a="http://schemas.openxmlformats.org/drawingml/2006/main" name="2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5.xml><?xml version="1.0" encoding="utf-8"?>
<a:theme xmlns:a="http://schemas.openxmlformats.org/drawingml/2006/main" name="2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6.xml><?xml version="1.0" encoding="utf-8"?>
<a:theme xmlns:a="http://schemas.openxmlformats.org/drawingml/2006/main" name="2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7.xml><?xml version="1.0" encoding="utf-8"?>
<a:theme xmlns:a="http://schemas.openxmlformats.org/drawingml/2006/main" name="2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8.xml><?xml version="1.0" encoding="utf-8"?>
<a:theme xmlns:a="http://schemas.openxmlformats.org/drawingml/2006/main" name="3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79.xml><?xml version="1.0" encoding="utf-8"?>
<a:theme xmlns:a="http://schemas.openxmlformats.org/drawingml/2006/main" name="3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29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0.xml><?xml version="1.0" encoding="utf-8"?>
<a:theme xmlns:a="http://schemas.openxmlformats.org/drawingml/2006/main" name="3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1.xml><?xml version="1.0" encoding="utf-8"?>
<a:theme xmlns:a="http://schemas.openxmlformats.org/drawingml/2006/main" name="3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2.xml><?xml version="1.0" encoding="utf-8"?>
<a:theme xmlns:a="http://schemas.openxmlformats.org/drawingml/2006/main" name="3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3.xml><?xml version="1.0" encoding="utf-8"?>
<a:theme xmlns:a="http://schemas.openxmlformats.org/drawingml/2006/main" name="3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4.xml><?xml version="1.0" encoding="utf-8"?>
<a:theme xmlns:a="http://schemas.openxmlformats.org/drawingml/2006/main" name="3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5.xml><?xml version="1.0" encoding="utf-8"?>
<a:theme xmlns:a="http://schemas.openxmlformats.org/drawingml/2006/main" name="3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6.xml><?xml version="1.0" encoding="utf-8"?>
<a:theme xmlns:a="http://schemas.openxmlformats.org/drawingml/2006/main" name="3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7.xml><?xml version="1.0" encoding="utf-8"?>
<a:theme xmlns:a="http://schemas.openxmlformats.org/drawingml/2006/main" name="3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8.xml><?xml version="1.0" encoding="utf-8"?>
<a:theme xmlns:a="http://schemas.openxmlformats.org/drawingml/2006/main" name="4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89.xml><?xml version="1.0" encoding="utf-8"?>
<a:theme xmlns:a="http://schemas.openxmlformats.org/drawingml/2006/main" name="4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0_Spectrum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0.xml><?xml version="1.0" encoding="utf-8"?>
<a:theme xmlns:a="http://schemas.openxmlformats.org/drawingml/2006/main" name="42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1.xml><?xml version="1.0" encoding="utf-8"?>
<a:theme xmlns:a="http://schemas.openxmlformats.org/drawingml/2006/main" name="43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2.xml><?xml version="1.0" encoding="utf-8"?>
<a:theme xmlns:a="http://schemas.openxmlformats.org/drawingml/2006/main" name="44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3.xml><?xml version="1.0" encoding="utf-8"?>
<a:theme xmlns:a="http://schemas.openxmlformats.org/drawingml/2006/main" name="45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4.xml><?xml version="1.0" encoding="utf-8"?>
<a:theme xmlns:a="http://schemas.openxmlformats.org/drawingml/2006/main" name="46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5.xml><?xml version="1.0" encoding="utf-8"?>
<a:theme xmlns:a="http://schemas.openxmlformats.org/drawingml/2006/main" name="47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6.xml><?xml version="1.0" encoding="utf-8"?>
<a:theme xmlns:a="http://schemas.openxmlformats.org/drawingml/2006/main" name="48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7.xml><?xml version="1.0" encoding="utf-8"?>
<a:theme xmlns:a="http://schemas.openxmlformats.org/drawingml/2006/main" name="49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8.xml><?xml version="1.0" encoding="utf-8"?>
<a:theme xmlns:a="http://schemas.openxmlformats.org/drawingml/2006/main" name="50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ppt/theme/theme99.xml><?xml version="1.0" encoding="utf-8"?>
<a:theme xmlns:a="http://schemas.openxmlformats.org/drawingml/2006/main" name="51_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sz="2000" b="1" dirty="0" smtClean="0">
            <a:latin typeface="+mj-lt"/>
            <a:cs typeface="Corbel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23620</TotalTime>
  <Words>1271</Words>
  <Application>Microsoft Office PowerPoint</Application>
  <PresentationFormat>On-screen Show (4:3)</PresentationFormat>
  <Paragraphs>357</Paragraphs>
  <Slides>59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129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203" baseType="lpstr">
      <vt:lpstr>Arial</vt:lpstr>
      <vt:lpstr>Calibri</vt:lpstr>
      <vt:lpstr>Calibri Light</vt:lpstr>
      <vt:lpstr>Cambria</vt:lpstr>
      <vt:lpstr>Corbel</vt:lpstr>
      <vt:lpstr>Courier New</vt:lpstr>
      <vt:lpstr>Gill Sans MT</vt:lpstr>
      <vt:lpstr>Helvetica</vt:lpstr>
      <vt:lpstr>Times</vt:lpstr>
      <vt:lpstr>Times New Roman</vt:lpstr>
      <vt:lpstr>Univers LT Std 47 Cn Lt</vt:lpstr>
      <vt:lpstr>Univers LT Std 57 Cn</vt:lpstr>
      <vt:lpstr>Wingdings</vt:lpstr>
      <vt:lpstr>Wingdings 3</vt:lpstr>
      <vt:lpstr>Spectrum</vt:lpstr>
      <vt:lpstr>Custom Design</vt:lpstr>
      <vt:lpstr>24_Spectrum</vt:lpstr>
      <vt:lpstr>25_Spectrum</vt:lpstr>
      <vt:lpstr>26_Spectrum</vt:lpstr>
      <vt:lpstr>27_Spectrum</vt:lpstr>
      <vt:lpstr>28_Spectrum</vt:lpstr>
      <vt:lpstr>29_Spectrum</vt:lpstr>
      <vt:lpstr>30_Spectrum</vt:lpstr>
      <vt:lpstr>31_Spectrum</vt:lpstr>
      <vt:lpstr>32_Spectrum</vt:lpstr>
      <vt:lpstr>33_Spectrum</vt:lpstr>
      <vt:lpstr>34_Spectrum</vt:lpstr>
      <vt:lpstr>35_Spectrum</vt:lpstr>
      <vt:lpstr>36_Spectrum</vt:lpstr>
      <vt:lpstr>37_Spectrum</vt:lpstr>
      <vt:lpstr>38_Spectrum</vt:lpstr>
      <vt:lpstr>39_Spectrum</vt:lpstr>
      <vt:lpstr>40_Spectrum</vt:lpstr>
      <vt:lpstr>41_Spectrum</vt:lpstr>
      <vt:lpstr>42_Spectrum</vt:lpstr>
      <vt:lpstr>43_Spectrum</vt:lpstr>
      <vt:lpstr>44_Spectrum</vt:lpstr>
      <vt:lpstr>45_Spectrum</vt:lpstr>
      <vt:lpstr>46_Spectrum</vt:lpstr>
      <vt:lpstr>47_Spectrum</vt:lpstr>
      <vt:lpstr>48_Spectrum</vt:lpstr>
      <vt:lpstr>49_Spectrum</vt:lpstr>
      <vt:lpstr>50_Spectrum</vt:lpstr>
      <vt:lpstr>JournalClub</vt:lpstr>
      <vt:lpstr>4_JournalClub</vt:lpstr>
      <vt:lpstr>10_JournalClub</vt:lpstr>
      <vt:lpstr>2_Spectrum</vt:lpstr>
      <vt:lpstr>3_Spectrum</vt:lpstr>
      <vt:lpstr>4_Spectrum</vt:lpstr>
      <vt:lpstr>5_Spectrum</vt:lpstr>
      <vt:lpstr>1_Spectrum</vt:lpstr>
      <vt:lpstr>51_Spectrum</vt:lpstr>
      <vt:lpstr>52_Spectrum</vt:lpstr>
      <vt:lpstr>9_Spectrum</vt:lpstr>
      <vt:lpstr>1_JournalClub</vt:lpstr>
      <vt:lpstr>2_JournalClub</vt:lpstr>
      <vt:lpstr>3_JournalClub</vt:lpstr>
      <vt:lpstr>53_Spectrum</vt:lpstr>
      <vt:lpstr>54_Spectrum</vt:lpstr>
      <vt:lpstr>55_Spectrum</vt:lpstr>
      <vt:lpstr>56_Spectrum</vt:lpstr>
      <vt:lpstr>Conference</vt:lpstr>
      <vt:lpstr>1_Conference</vt:lpstr>
      <vt:lpstr>2_Conference</vt:lpstr>
      <vt:lpstr>3_Conference</vt:lpstr>
      <vt:lpstr>4_Conference</vt:lpstr>
      <vt:lpstr>5_Conference</vt:lpstr>
      <vt:lpstr>6_Conference</vt:lpstr>
      <vt:lpstr>7_Conference</vt:lpstr>
      <vt:lpstr>8_Conference</vt:lpstr>
      <vt:lpstr>9_Conference</vt:lpstr>
      <vt:lpstr>10_Conference</vt:lpstr>
      <vt:lpstr>11_Conference</vt:lpstr>
      <vt:lpstr>12_Conference</vt:lpstr>
      <vt:lpstr>13_Conference</vt:lpstr>
      <vt:lpstr>14_Conference</vt:lpstr>
      <vt:lpstr>15_Conference</vt:lpstr>
      <vt:lpstr>16_Conference</vt:lpstr>
      <vt:lpstr>17_Conference</vt:lpstr>
      <vt:lpstr>18_Conference</vt:lpstr>
      <vt:lpstr>19_Conference</vt:lpstr>
      <vt:lpstr>20_Conference</vt:lpstr>
      <vt:lpstr>21_Conference</vt:lpstr>
      <vt:lpstr>22_Conference</vt:lpstr>
      <vt:lpstr>23_Conference</vt:lpstr>
      <vt:lpstr>24_Conference</vt:lpstr>
      <vt:lpstr>25_Conference</vt:lpstr>
      <vt:lpstr>26_Conference</vt:lpstr>
      <vt:lpstr>27_Conference</vt:lpstr>
      <vt:lpstr>28_Conference</vt:lpstr>
      <vt:lpstr>29_Conference</vt:lpstr>
      <vt:lpstr>30_Conference</vt:lpstr>
      <vt:lpstr>31_Conference</vt:lpstr>
      <vt:lpstr>32_Conference</vt:lpstr>
      <vt:lpstr>33_Conference</vt:lpstr>
      <vt:lpstr>34_Conference</vt:lpstr>
      <vt:lpstr>35_Conference</vt:lpstr>
      <vt:lpstr>36_Conference</vt:lpstr>
      <vt:lpstr>37_Conference</vt:lpstr>
      <vt:lpstr>38_Conference</vt:lpstr>
      <vt:lpstr>39_Conference</vt:lpstr>
      <vt:lpstr>40_Conference</vt:lpstr>
      <vt:lpstr>41_Conference</vt:lpstr>
      <vt:lpstr>42_Conference</vt:lpstr>
      <vt:lpstr>43_Conference</vt:lpstr>
      <vt:lpstr>44_Conference</vt:lpstr>
      <vt:lpstr>45_Conference</vt:lpstr>
      <vt:lpstr>46_Conference</vt:lpstr>
      <vt:lpstr>47_Conference</vt:lpstr>
      <vt:lpstr>48_Conference</vt:lpstr>
      <vt:lpstr>49_Conference</vt:lpstr>
      <vt:lpstr>50_Conference</vt:lpstr>
      <vt:lpstr>51_Conference</vt:lpstr>
      <vt:lpstr>52_Conference</vt:lpstr>
      <vt:lpstr>53_Conference</vt:lpstr>
      <vt:lpstr>54_Conference</vt:lpstr>
      <vt:lpstr>55_Conference</vt:lpstr>
      <vt:lpstr>56_Conference</vt:lpstr>
      <vt:lpstr>57_Spectrum</vt:lpstr>
      <vt:lpstr>57_Conference</vt:lpstr>
      <vt:lpstr>58_Conference</vt:lpstr>
      <vt:lpstr>66_Conference</vt:lpstr>
      <vt:lpstr>1_Custom Design</vt:lpstr>
      <vt:lpstr>59_Conference</vt:lpstr>
      <vt:lpstr>9_Office Theme</vt:lpstr>
      <vt:lpstr>32_Office Theme</vt:lpstr>
      <vt:lpstr>36_Office Theme</vt:lpstr>
      <vt:lpstr>60_Conference</vt:lpstr>
      <vt:lpstr>61_Conference</vt:lpstr>
      <vt:lpstr>4_Title Only</vt:lpstr>
      <vt:lpstr>62_Conference</vt:lpstr>
      <vt:lpstr>6_Spectrum</vt:lpstr>
      <vt:lpstr>3_Office Theme</vt:lpstr>
      <vt:lpstr>5_Office Theme</vt:lpstr>
      <vt:lpstr>8_Office Theme</vt:lpstr>
      <vt:lpstr>5_BROAD-April2010PresentationMaster</vt:lpstr>
      <vt:lpstr>19_Office Theme</vt:lpstr>
      <vt:lpstr>21_Office Theme</vt:lpstr>
      <vt:lpstr>23_Office Theme</vt:lpstr>
      <vt:lpstr>24_Office Theme</vt:lpstr>
      <vt:lpstr>25_Office Theme</vt:lpstr>
      <vt:lpstr>11_BROAD-April2010PresentationMaster</vt:lpstr>
      <vt:lpstr>22_Office Theme</vt:lpstr>
      <vt:lpstr>Graph</vt:lpstr>
      <vt:lpstr>Proteomics Data Ecosystems</vt:lpstr>
      <vt:lpstr>Creating an Ecosystem of Tools for Data Management and Analysis</vt:lpstr>
      <vt:lpstr>C. elegans as an In Vivo Model System for Proteomics</vt:lpstr>
      <vt:lpstr>PowerPoint Presentation</vt:lpstr>
      <vt:lpstr>C. elegans as an In Vivo Model System for Proteomics</vt:lpstr>
      <vt:lpstr>Would it be better to take a targeted approach?</vt:lpstr>
      <vt:lpstr>PowerPoint Presentation</vt:lpstr>
      <vt:lpstr>PowerPoint Presentation</vt:lpstr>
      <vt:lpstr>PowerPoint Presentation</vt:lpstr>
      <vt:lpstr>The Challenge:</vt:lpstr>
      <vt:lpstr>P3 Predictor</vt:lpstr>
      <vt:lpstr>Skyline: Software for the Development of Targeted Proteomics Methods and Analysis of the Data</vt:lpstr>
      <vt:lpstr>Over 65,000 Skyline Installations</vt:lpstr>
      <vt:lpstr>Skyline Startups Per Week</vt:lpstr>
      <vt:lpstr>Skyline is Vender Neutral</vt:lpstr>
      <vt:lpstr>Skyline is Not Just for SRM</vt:lpstr>
      <vt:lpstr>Immediate Visual Interaction with the Data</vt:lpstr>
      <vt:lpstr>Skyline MS1 Filtering Data</vt:lpstr>
      <vt:lpstr>Skyline Targeted MS/MS</vt:lpstr>
      <vt:lpstr>Extraction of Fragment Ions from DIA Data</vt:lpstr>
      <vt:lpstr>External Tools</vt:lpstr>
      <vt:lpstr>14 Tutorials (5 translated)</vt:lpstr>
      <vt:lpstr>Aggregating and Publishing</vt:lpstr>
      <vt:lpstr>Panorama Growth High</vt:lpstr>
      <vt:lpstr>What do you do with these documents?</vt:lpstr>
      <vt:lpstr>Growth of PanoramaWeb</vt:lpstr>
      <vt:lpstr>Viewing Runs - Peptides</vt:lpstr>
      <vt:lpstr>Viewing Proteins</vt:lpstr>
      <vt:lpstr>Viewing Peptides</vt:lpstr>
      <vt:lpstr>Customizing Views, Sorts, Filters</vt:lpstr>
      <vt:lpstr>The LINCS Data is Available Through Panorama</vt:lpstr>
      <vt:lpstr>Panorama has Extensive API Support</vt:lpstr>
      <vt:lpstr>Backend to NIH Branded Sites</vt:lpstr>
      <vt:lpstr>http://passport.maccosslab.org</vt:lpstr>
      <vt:lpstr>Panorama Public is a Place to Share Quantitative Results</vt:lpstr>
      <vt:lpstr>Grouth Partially Enabled by AutoQC</vt:lpstr>
      <vt:lpstr>Vendor Neutral AutoQC</vt:lpstr>
      <vt:lpstr>Data Uploaded Automatically to Panorama</vt:lpstr>
      <vt:lpstr>Track Performance Overtime</vt:lpstr>
      <vt:lpstr>New Paradigm for Data Processing</vt:lpstr>
      <vt:lpstr>PowerPoint Presentation</vt:lpstr>
      <vt:lpstr>PowerPoint Presentation</vt:lpstr>
      <vt:lpstr>Chorus Project</vt:lpstr>
      <vt:lpstr>Sharing and Dissemination of RAW Data</vt:lpstr>
      <vt:lpstr>Vendor Neutral Chromatogram and Spectrum Viewer</vt:lpstr>
      <vt:lpstr>Instruments and Operators</vt:lpstr>
      <vt:lpstr>Automatic Upload / Desktop Client</vt:lpstr>
      <vt:lpstr>Each instrument has an automatic client uploader</vt:lpstr>
      <vt:lpstr>Organizing Data</vt:lpstr>
      <vt:lpstr>Support Wiki Pages for Projects</vt:lpstr>
      <vt:lpstr>Sharing Data and Projects</vt:lpstr>
      <vt:lpstr>Proteomics Analysis Tools in Development</vt:lpstr>
      <vt:lpstr>Running Processing</vt:lpstr>
      <vt:lpstr>Analyzing Data</vt:lpstr>
      <vt:lpstr>Data Archival</vt:lpstr>
      <vt:lpstr>Plans – Big Data Analysis</vt:lpstr>
      <vt:lpstr>Creating an Ecosystem of Free Professionally Developed Tools to Advance Proteomics</vt:lpstr>
      <vt:lpstr>Acknowledgement</vt:lpstr>
      <vt:lpstr>MacCoss Lab UW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 Users Meeting ASMS</dc:title>
  <dc:creator>Michael J. MacCoss</dc:creator>
  <cp:lastModifiedBy>Michael MacCoss</cp:lastModifiedBy>
  <cp:revision>1275</cp:revision>
  <dcterms:created xsi:type="dcterms:W3CDTF">2001-07-15T19:16:17Z</dcterms:created>
  <dcterms:modified xsi:type="dcterms:W3CDTF">2017-05-11T16:07:08Z</dcterms:modified>
</cp:coreProperties>
</file>